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ppt/notesSlides/notesSlide16.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sldIdLst>
    <p:sldId id="314" r:id="rId3"/>
    <p:sldId id="326" r:id="rId4"/>
    <p:sldId id="325" r:id="rId5"/>
    <p:sldId id="323" r:id="rId6"/>
    <p:sldId id="327" r:id="rId7"/>
    <p:sldId id="344" r:id="rId8"/>
    <p:sldId id="340" r:id="rId9"/>
    <p:sldId id="341" r:id="rId10"/>
    <p:sldId id="363" r:id="rId11"/>
    <p:sldId id="362" r:id="rId12"/>
    <p:sldId id="358" r:id="rId13"/>
    <p:sldId id="360" r:id="rId14"/>
    <p:sldId id="342" r:id="rId15"/>
    <p:sldId id="343" r:id="rId16"/>
    <p:sldId id="333" r:id="rId17"/>
    <p:sldId id="337" r:id="rId18"/>
    <p:sldId id="346" r:id="rId19"/>
    <p:sldId id="335" r:id="rId20"/>
    <p:sldId id="336" r:id="rId21"/>
    <p:sldId id="349" r:id="rId22"/>
    <p:sldId id="350" r:id="rId23"/>
    <p:sldId id="352" r:id="rId24"/>
    <p:sldId id="353" r:id="rId25"/>
    <p:sldId id="354" r:id="rId26"/>
    <p:sldId id="339" r:id="rId27"/>
    <p:sldId id="355" r:id="rId28"/>
    <p:sldId id="32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A331F9-78CE-433F-A0F9-4B8FCC27893A}">
          <p14:sldIdLst>
            <p14:sldId id="314"/>
            <p14:sldId id="326"/>
            <p14:sldId id="325"/>
            <p14:sldId id="323"/>
            <p14:sldId id="327"/>
            <p14:sldId id="344"/>
            <p14:sldId id="340"/>
            <p14:sldId id="341"/>
            <p14:sldId id="363"/>
            <p14:sldId id="362"/>
            <p14:sldId id="358"/>
            <p14:sldId id="360"/>
            <p14:sldId id="342"/>
            <p14:sldId id="343"/>
            <p14:sldId id="333"/>
            <p14:sldId id="337"/>
            <p14:sldId id="346"/>
            <p14:sldId id="335"/>
            <p14:sldId id="336"/>
            <p14:sldId id="349"/>
            <p14:sldId id="350"/>
            <p14:sldId id="352"/>
            <p14:sldId id="353"/>
            <p14:sldId id="354"/>
            <p14:sldId id="339"/>
            <p14:sldId id="355"/>
            <p14:sldId id="32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AC3"/>
    <a:srgbClr val="D4E4D5"/>
    <a:srgbClr val="2D4E6B"/>
    <a:srgbClr val="C6E0F2"/>
    <a:srgbClr val="FFFFFF"/>
    <a:srgbClr val="578B5B"/>
    <a:srgbClr val="6DA371"/>
    <a:srgbClr val="82BB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46" autoAdjust="0"/>
    <p:restoredTop sz="89123" autoAdjust="0"/>
  </p:normalViewPr>
  <p:slideViewPr>
    <p:cSldViewPr snapToGrid="0">
      <p:cViewPr varScale="1">
        <p:scale>
          <a:sx n="128" d="100"/>
          <a:sy n="128" d="100"/>
        </p:scale>
        <p:origin x="10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92D1EE-356F-4B11-A834-91ED03E53B9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BD76E7C4-2BBB-45B4-B4FC-3B9BE4C80E77}">
      <dgm:prSet custT="1"/>
      <dgm:spPr>
        <a:solidFill>
          <a:srgbClr val="C6E0F2"/>
        </a:solidFill>
      </dgm:spPr>
      <dgm:t>
        <a:bodyPr/>
        <a:lstStyle/>
        <a:p>
          <a:r>
            <a:rPr lang="en-US" sz="1400" dirty="0">
              <a:solidFill>
                <a:srgbClr val="2D4E6B"/>
              </a:solidFill>
            </a:rPr>
            <a:t>Identify Goals, Objectives &amp; Recommendations</a:t>
          </a:r>
        </a:p>
      </dgm:t>
    </dgm:pt>
    <dgm:pt modelId="{1FC63F10-7B7D-4DE0-A30A-CE848B84DE6C}" type="parTrans" cxnId="{A8943DBC-D29C-4ED3-907F-98B640823ED1}">
      <dgm:prSet/>
      <dgm:spPr/>
      <dgm:t>
        <a:bodyPr/>
        <a:lstStyle/>
        <a:p>
          <a:endParaRPr lang="en-US"/>
        </a:p>
      </dgm:t>
    </dgm:pt>
    <dgm:pt modelId="{D0CA3480-10B0-4D55-903E-23D573A0E962}" type="sibTrans" cxnId="{A8943DBC-D29C-4ED3-907F-98B640823ED1}">
      <dgm:prSet/>
      <dgm:spPr/>
      <dgm:t>
        <a:bodyPr/>
        <a:lstStyle/>
        <a:p>
          <a:endParaRPr lang="en-US"/>
        </a:p>
      </dgm:t>
    </dgm:pt>
    <dgm:pt modelId="{C55FDCDF-BD9A-421E-9CC8-0DF4F316D804}">
      <dgm:prSet custT="1"/>
      <dgm:spPr>
        <a:solidFill>
          <a:srgbClr val="D4E4D5"/>
        </a:solidFill>
      </dgm:spPr>
      <dgm:t>
        <a:bodyPr/>
        <a:lstStyle/>
        <a:p>
          <a:r>
            <a:rPr lang="en-US" sz="1400" b="0" dirty="0">
              <a:solidFill>
                <a:srgbClr val="2D4E6B"/>
              </a:solidFill>
            </a:rPr>
            <a:t>Drafting of the  Plan</a:t>
          </a:r>
        </a:p>
      </dgm:t>
    </dgm:pt>
    <dgm:pt modelId="{6E83A43A-86B1-4B9F-BA33-ED5EEA4C1B24}" type="parTrans" cxnId="{4C5D9251-0714-469B-B2BE-2CC4AC2B9423}">
      <dgm:prSet/>
      <dgm:spPr/>
      <dgm:t>
        <a:bodyPr/>
        <a:lstStyle/>
        <a:p>
          <a:endParaRPr lang="en-US"/>
        </a:p>
      </dgm:t>
    </dgm:pt>
    <dgm:pt modelId="{1F201922-B5DD-487C-99BC-FD4E8CF4F6CE}" type="sibTrans" cxnId="{4C5D9251-0714-469B-B2BE-2CC4AC2B9423}">
      <dgm:prSet/>
      <dgm:spPr/>
      <dgm:t>
        <a:bodyPr/>
        <a:lstStyle/>
        <a:p>
          <a:endParaRPr lang="en-US"/>
        </a:p>
      </dgm:t>
    </dgm:pt>
    <dgm:pt modelId="{7F78AD94-82EE-45FC-A8C8-5288170CEA28}">
      <dgm:prSet custT="1"/>
      <dgm:spPr>
        <a:solidFill>
          <a:srgbClr val="F9EAC3"/>
        </a:solidFill>
      </dgm:spPr>
      <dgm:t>
        <a:bodyPr/>
        <a:lstStyle/>
        <a:p>
          <a:r>
            <a:rPr lang="en-US" sz="1400" b="1" dirty="0">
              <a:solidFill>
                <a:srgbClr val="2D4E6B"/>
              </a:solidFill>
            </a:rPr>
            <a:t>Draft Plan presented to the Public</a:t>
          </a:r>
        </a:p>
      </dgm:t>
    </dgm:pt>
    <dgm:pt modelId="{2B162CBA-F8C5-4848-B58A-03D4E736EF2A}" type="parTrans" cxnId="{8C36955E-B41D-425B-99E5-135AF4C6B355}">
      <dgm:prSet/>
      <dgm:spPr/>
      <dgm:t>
        <a:bodyPr/>
        <a:lstStyle/>
        <a:p>
          <a:endParaRPr lang="en-US"/>
        </a:p>
      </dgm:t>
    </dgm:pt>
    <dgm:pt modelId="{12DA3C84-344D-4044-AFD7-852205F2B469}" type="sibTrans" cxnId="{8C36955E-B41D-425B-99E5-135AF4C6B355}">
      <dgm:prSet/>
      <dgm:spPr/>
      <dgm:t>
        <a:bodyPr/>
        <a:lstStyle/>
        <a:p>
          <a:endParaRPr lang="en-US"/>
        </a:p>
      </dgm:t>
    </dgm:pt>
    <dgm:pt modelId="{D75F9599-FADC-4BD3-9F25-F3BDCE45DC7C}">
      <dgm:prSet custT="1"/>
      <dgm:spPr>
        <a:solidFill>
          <a:srgbClr val="D4E4D5"/>
        </a:solidFill>
      </dgm:spPr>
      <dgm:t>
        <a:bodyPr/>
        <a:lstStyle/>
        <a:p>
          <a:r>
            <a:rPr lang="en-US" sz="1400" b="0" dirty="0">
              <a:solidFill>
                <a:srgbClr val="2D4E6B"/>
              </a:solidFill>
            </a:rPr>
            <a:t>Written comment period on Draft Plan. CPC to prepare Final Plan</a:t>
          </a:r>
        </a:p>
      </dgm:t>
    </dgm:pt>
    <dgm:pt modelId="{E4A8E49D-9BBC-46A2-8CDC-3B219E09AF2B}" type="parTrans" cxnId="{8FDDA5C4-C8C1-46DE-A60E-5FB79C9FDFBC}">
      <dgm:prSet/>
      <dgm:spPr/>
      <dgm:t>
        <a:bodyPr/>
        <a:lstStyle/>
        <a:p>
          <a:endParaRPr lang="en-US"/>
        </a:p>
      </dgm:t>
    </dgm:pt>
    <dgm:pt modelId="{8DAFCFA7-6F4A-460F-8845-FA0DE1892588}" type="sibTrans" cxnId="{8FDDA5C4-C8C1-46DE-A60E-5FB79C9FDFBC}">
      <dgm:prSet/>
      <dgm:spPr/>
      <dgm:t>
        <a:bodyPr/>
        <a:lstStyle/>
        <a:p>
          <a:endParaRPr lang="en-US"/>
        </a:p>
      </dgm:t>
    </dgm:pt>
    <dgm:pt modelId="{996BABE1-3886-4E1F-A988-9ECB6121B4BC}">
      <dgm:prSet custT="1"/>
      <dgm:spPr>
        <a:solidFill>
          <a:srgbClr val="C6E0F2"/>
        </a:solidFill>
      </dgm:spPr>
      <dgm:t>
        <a:bodyPr/>
        <a:lstStyle/>
        <a:p>
          <a:r>
            <a:rPr lang="en-US" sz="1400" dirty="0">
              <a:solidFill>
                <a:srgbClr val="2D4E6B"/>
              </a:solidFill>
            </a:rPr>
            <a:t>Village Board Holds Public Hearing, conducts Environmental Review</a:t>
          </a:r>
        </a:p>
      </dgm:t>
    </dgm:pt>
    <dgm:pt modelId="{0FB50286-03C8-447A-B2A9-4501D37D6ED0}" type="parTrans" cxnId="{CB8AE1D0-FC4C-4B9C-AD07-B245EAE9D2AE}">
      <dgm:prSet/>
      <dgm:spPr/>
      <dgm:t>
        <a:bodyPr/>
        <a:lstStyle/>
        <a:p>
          <a:endParaRPr lang="en-US"/>
        </a:p>
      </dgm:t>
    </dgm:pt>
    <dgm:pt modelId="{305C7DC0-15A7-44BF-A623-D08EA2618EA7}" type="sibTrans" cxnId="{CB8AE1D0-FC4C-4B9C-AD07-B245EAE9D2AE}">
      <dgm:prSet/>
      <dgm:spPr/>
      <dgm:t>
        <a:bodyPr/>
        <a:lstStyle/>
        <a:p>
          <a:endParaRPr lang="en-US"/>
        </a:p>
      </dgm:t>
    </dgm:pt>
    <dgm:pt modelId="{689D53BA-052B-47BB-BAE2-A123A8887754}">
      <dgm:prSet custT="1"/>
      <dgm:spPr>
        <a:solidFill>
          <a:srgbClr val="D4E4D5"/>
        </a:solidFill>
      </dgm:spPr>
      <dgm:t>
        <a:bodyPr/>
        <a:lstStyle/>
        <a:p>
          <a:r>
            <a:rPr lang="en-US" sz="1400" dirty="0">
              <a:solidFill>
                <a:srgbClr val="2D4E6B"/>
              </a:solidFill>
            </a:rPr>
            <a:t>Adoption of the Comprehensive Plan</a:t>
          </a:r>
        </a:p>
      </dgm:t>
    </dgm:pt>
    <dgm:pt modelId="{8C136295-A9AE-49D2-B703-2E38239EA7D9}" type="parTrans" cxnId="{2666013B-DE1C-4831-B5DA-B57A96EB4D3F}">
      <dgm:prSet/>
      <dgm:spPr/>
      <dgm:t>
        <a:bodyPr/>
        <a:lstStyle/>
        <a:p>
          <a:endParaRPr lang="en-US"/>
        </a:p>
      </dgm:t>
    </dgm:pt>
    <dgm:pt modelId="{149D952B-09B3-4927-A774-117FC84D7ADD}" type="sibTrans" cxnId="{2666013B-DE1C-4831-B5DA-B57A96EB4D3F}">
      <dgm:prSet/>
      <dgm:spPr/>
      <dgm:t>
        <a:bodyPr/>
        <a:lstStyle/>
        <a:p>
          <a:endParaRPr lang="en-US"/>
        </a:p>
      </dgm:t>
    </dgm:pt>
    <dgm:pt modelId="{3C48666D-CD56-4B6D-AC77-5D191C923157}">
      <dgm:prSet custT="1"/>
      <dgm:spPr>
        <a:solidFill>
          <a:srgbClr val="D4E4D5"/>
        </a:solidFill>
      </dgm:spPr>
      <dgm:t>
        <a:bodyPr/>
        <a:lstStyle/>
        <a:p>
          <a:r>
            <a:rPr lang="en-US" sz="1400" dirty="0">
              <a:solidFill>
                <a:srgbClr val="2D4E6B"/>
              </a:solidFill>
            </a:rPr>
            <a:t>Develop the Vision and Conceptual Future Land Uses</a:t>
          </a:r>
        </a:p>
      </dgm:t>
    </dgm:pt>
    <dgm:pt modelId="{CF0B769F-AA16-4950-9EF4-4267452B0746}" type="parTrans" cxnId="{07BF9C3A-5789-445B-9F1F-690E89BB1098}">
      <dgm:prSet/>
      <dgm:spPr/>
      <dgm:t>
        <a:bodyPr/>
        <a:lstStyle/>
        <a:p>
          <a:endParaRPr lang="en-US"/>
        </a:p>
      </dgm:t>
    </dgm:pt>
    <dgm:pt modelId="{B69D0B90-285B-43C1-BEE9-DF743281D501}" type="sibTrans" cxnId="{07BF9C3A-5789-445B-9F1F-690E89BB1098}">
      <dgm:prSet/>
      <dgm:spPr/>
      <dgm:t>
        <a:bodyPr/>
        <a:lstStyle/>
        <a:p>
          <a:endParaRPr lang="en-US"/>
        </a:p>
      </dgm:t>
    </dgm:pt>
    <dgm:pt modelId="{56A91707-B10B-416E-88F7-63A575A6BFE0}" type="pres">
      <dgm:prSet presAssocID="{7A92D1EE-356F-4B11-A834-91ED03E53B92}" presName="Name0" presStyleCnt="0">
        <dgm:presLayoutVars>
          <dgm:dir/>
          <dgm:resizeHandles val="exact"/>
        </dgm:presLayoutVars>
      </dgm:prSet>
      <dgm:spPr/>
    </dgm:pt>
    <dgm:pt modelId="{46A65150-A8CC-4194-B4B7-3C637215FEB1}" type="pres">
      <dgm:prSet presAssocID="{3C48666D-CD56-4B6D-AC77-5D191C923157}" presName="node" presStyleLbl="node1" presStyleIdx="0" presStyleCnt="7">
        <dgm:presLayoutVars>
          <dgm:bulletEnabled val="1"/>
        </dgm:presLayoutVars>
      </dgm:prSet>
      <dgm:spPr/>
    </dgm:pt>
    <dgm:pt modelId="{ACE9EE62-5F38-4DCF-99A8-D0BEC775E77D}" type="pres">
      <dgm:prSet presAssocID="{B69D0B90-285B-43C1-BEE9-DF743281D501}" presName="sibTrans" presStyleLbl="sibTrans2D1" presStyleIdx="0" presStyleCnt="6"/>
      <dgm:spPr/>
    </dgm:pt>
    <dgm:pt modelId="{D87A5049-2F07-4D91-A46E-076AA316F0FA}" type="pres">
      <dgm:prSet presAssocID="{B69D0B90-285B-43C1-BEE9-DF743281D501}" presName="connectorText" presStyleLbl="sibTrans2D1" presStyleIdx="0" presStyleCnt="6"/>
      <dgm:spPr/>
    </dgm:pt>
    <dgm:pt modelId="{903DDAF4-D60A-47CD-9AF9-63D2AF2C5726}" type="pres">
      <dgm:prSet presAssocID="{BD76E7C4-2BBB-45B4-B4FC-3B9BE4C80E77}" presName="node" presStyleLbl="node1" presStyleIdx="1" presStyleCnt="7" custScaleX="150738">
        <dgm:presLayoutVars>
          <dgm:bulletEnabled val="1"/>
        </dgm:presLayoutVars>
      </dgm:prSet>
      <dgm:spPr/>
    </dgm:pt>
    <dgm:pt modelId="{106B17C1-1FFA-460B-BF07-9203A97ABA9A}" type="pres">
      <dgm:prSet presAssocID="{D0CA3480-10B0-4D55-903E-23D573A0E962}" presName="sibTrans" presStyleLbl="sibTrans2D1" presStyleIdx="1" presStyleCnt="6"/>
      <dgm:spPr/>
    </dgm:pt>
    <dgm:pt modelId="{7F731FF1-954F-4ED1-9F9B-9C5861784071}" type="pres">
      <dgm:prSet presAssocID="{D0CA3480-10B0-4D55-903E-23D573A0E962}" presName="connectorText" presStyleLbl="sibTrans2D1" presStyleIdx="1" presStyleCnt="6"/>
      <dgm:spPr/>
    </dgm:pt>
    <dgm:pt modelId="{8FD48B2E-E886-4764-8FB4-885EAE41F59B}" type="pres">
      <dgm:prSet presAssocID="{C55FDCDF-BD9A-421E-9CC8-0DF4F316D804}" presName="node" presStyleLbl="node1" presStyleIdx="2" presStyleCnt="7" custScaleX="112416">
        <dgm:presLayoutVars>
          <dgm:bulletEnabled val="1"/>
        </dgm:presLayoutVars>
      </dgm:prSet>
      <dgm:spPr/>
    </dgm:pt>
    <dgm:pt modelId="{920110A9-8F5F-42DA-BA0B-F0E511BB209B}" type="pres">
      <dgm:prSet presAssocID="{1F201922-B5DD-487C-99BC-FD4E8CF4F6CE}" presName="sibTrans" presStyleLbl="sibTrans2D1" presStyleIdx="2" presStyleCnt="6"/>
      <dgm:spPr/>
    </dgm:pt>
    <dgm:pt modelId="{790A3B40-89BC-48E6-ABA1-F6FB20B65F6D}" type="pres">
      <dgm:prSet presAssocID="{1F201922-B5DD-487C-99BC-FD4E8CF4F6CE}" presName="connectorText" presStyleLbl="sibTrans2D1" presStyleIdx="2" presStyleCnt="6"/>
      <dgm:spPr/>
    </dgm:pt>
    <dgm:pt modelId="{0D870299-819A-4F03-BAA3-BD4B3EA818FD}" type="pres">
      <dgm:prSet presAssocID="{7F78AD94-82EE-45FC-A8C8-5288170CEA28}" presName="node" presStyleLbl="node1" presStyleIdx="3" presStyleCnt="7">
        <dgm:presLayoutVars>
          <dgm:bulletEnabled val="1"/>
        </dgm:presLayoutVars>
      </dgm:prSet>
      <dgm:spPr/>
    </dgm:pt>
    <dgm:pt modelId="{A372B36B-495D-402D-A01F-49EF83A96F98}" type="pres">
      <dgm:prSet presAssocID="{12DA3C84-344D-4044-AFD7-852205F2B469}" presName="sibTrans" presStyleLbl="sibTrans2D1" presStyleIdx="3" presStyleCnt="6"/>
      <dgm:spPr/>
    </dgm:pt>
    <dgm:pt modelId="{32D854C9-0024-4F57-AAB2-D36FFD86210E}" type="pres">
      <dgm:prSet presAssocID="{12DA3C84-344D-4044-AFD7-852205F2B469}" presName="connectorText" presStyleLbl="sibTrans2D1" presStyleIdx="3" presStyleCnt="6"/>
      <dgm:spPr/>
    </dgm:pt>
    <dgm:pt modelId="{9BD32B51-A340-4378-A829-51090B89AC6F}" type="pres">
      <dgm:prSet presAssocID="{D75F9599-FADC-4BD3-9F25-F3BDCE45DC7C}" presName="node" presStyleLbl="node1" presStyleIdx="4" presStyleCnt="7">
        <dgm:presLayoutVars>
          <dgm:bulletEnabled val="1"/>
        </dgm:presLayoutVars>
      </dgm:prSet>
      <dgm:spPr/>
    </dgm:pt>
    <dgm:pt modelId="{4E273CCD-A142-4A12-99CB-B0C3EC7FC94B}" type="pres">
      <dgm:prSet presAssocID="{8DAFCFA7-6F4A-460F-8845-FA0DE1892588}" presName="sibTrans" presStyleLbl="sibTrans2D1" presStyleIdx="4" presStyleCnt="6"/>
      <dgm:spPr/>
    </dgm:pt>
    <dgm:pt modelId="{0710CA88-1EF0-45DD-9B29-4E5F2711338F}" type="pres">
      <dgm:prSet presAssocID="{8DAFCFA7-6F4A-460F-8845-FA0DE1892588}" presName="connectorText" presStyleLbl="sibTrans2D1" presStyleIdx="4" presStyleCnt="6"/>
      <dgm:spPr/>
    </dgm:pt>
    <dgm:pt modelId="{8980512E-40E0-4DD8-8383-1BDFD062DB23}" type="pres">
      <dgm:prSet presAssocID="{996BABE1-3886-4E1F-A988-9ECB6121B4BC}" presName="node" presStyleLbl="node1" presStyleIdx="5" presStyleCnt="7" custScaleX="116918">
        <dgm:presLayoutVars>
          <dgm:bulletEnabled val="1"/>
        </dgm:presLayoutVars>
      </dgm:prSet>
      <dgm:spPr/>
    </dgm:pt>
    <dgm:pt modelId="{654FE5B6-66E1-4990-B600-4DC78F83B184}" type="pres">
      <dgm:prSet presAssocID="{305C7DC0-15A7-44BF-A623-D08EA2618EA7}" presName="sibTrans" presStyleLbl="sibTrans2D1" presStyleIdx="5" presStyleCnt="6"/>
      <dgm:spPr/>
    </dgm:pt>
    <dgm:pt modelId="{7A91C0D6-FF85-4A2B-91EE-F16B154C2A09}" type="pres">
      <dgm:prSet presAssocID="{305C7DC0-15A7-44BF-A623-D08EA2618EA7}" presName="connectorText" presStyleLbl="sibTrans2D1" presStyleIdx="5" presStyleCnt="6"/>
      <dgm:spPr/>
    </dgm:pt>
    <dgm:pt modelId="{60C71623-33E8-4966-9ABC-A4DAE0671E8A}" type="pres">
      <dgm:prSet presAssocID="{689D53BA-052B-47BB-BAE2-A123A8887754}" presName="node" presStyleLbl="node1" presStyleIdx="6" presStyleCnt="7" custScaleX="122716">
        <dgm:presLayoutVars>
          <dgm:bulletEnabled val="1"/>
        </dgm:presLayoutVars>
      </dgm:prSet>
      <dgm:spPr/>
    </dgm:pt>
  </dgm:ptLst>
  <dgm:cxnLst>
    <dgm:cxn modelId="{329E8C00-B343-461C-A565-B9F3F10CC234}" type="presOf" srcId="{1F201922-B5DD-487C-99BC-FD4E8CF4F6CE}" destId="{920110A9-8F5F-42DA-BA0B-F0E511BB209B}" srcOrd="0" destOrd="0" presId="urn:microsoft.com/office/officeart/2005/8/layout/process1"/>
    <dgm:cxn modelId="{750A8801-4334-4DE0-8A77-70241E68FCCF}" type="presOf" srcId="{305C7DC0-15A7-44BF-A623-D08EA2618EA7}" destId="{7A91C0D6-FF85-4A2B-91EE-F16B154C2A09}" srcOrd="1" destOrd="0" presId="urn:microsoft.com/office/officeart/2005/8/layout/process1"/>
    <dgm:cxn modelId="{FA43E221-66C5-481F-A0DE-B011D94E570C}" type="presOf" srcId="{D75F9599-FADC-4BD3-9F25-F3BDCE45DC7C}" destId="{9BD32B51-A340-4378-A829-51090B89AC6F}" srcOrd="0" destOrd="0" presId="urn:microsoft.com/office/officeart/2005/8/layout/process1"/>
    <dgm:cxn modelId="{4615F927-9366-40D9-B14A-3163C3DE4623}" type="presOf" srcId="{B69D0B90-285B-43C1-BEE9-DF743281D501}" destId="{D87A5049-2F07-4D91-A46E-076AA316F0FA}" srcOrd="1" destOrd="0" presId="urn:microsoft.com/office/officeart/2005/8/layout/process1"/>
    <dgm:cxn modelId="{07941929-3453-425E-B371-9D8787658625}" type="presOf" srcId="{D0CA3480-10B0-4D55-903E-23D573A0E962}" destId="{106B17C1-1FFA-460B-BF07-9203A97ABA9A}" srcOrd="0" destOrd="0" presId="urn:microsoft.com/office/officeart/2005/8/layout/process1"/>
    <dgm:cxn modelId="{B293792A-B1B6-4EE6-B5C4-60F164ED8FAA}" type="presOf" srcId="{7A92D1EE-356F-4B11-A834-91ED03E53B92}" destId="{56A91707-B10B-416E-88F7-63A575A6BFE0}" srcOrd="0" destOrd="0" presId="urn:microsoft.com/office/officeart/2005/8/layout/process1"/>
    <dgm:cxn modelId="{07BF9C3A-5789-445B-9F1F-690E89BB1098}" srcId="{7A92D1EE-356F-4B11-A834-91ED03E53B92}" destId="{3C48666D-CD56-4B6D-AC77-5D191C923157}" srcOrd="0" destOrd="0" parTransId="{CF0B769F-AA16-4950-9EF4-4267452B0746}" sibTransId="{B69D0B90-285B-43C1-BEE9-DF743281D501}"/>
    <dgm:cxn modelId="{2666013B-DE1C-4831-B5DA-B57A96EB4D3F}" srcId="{7A92D1EE-356F-4B11-A834-91ED03E53B92}" destId="{689D53BA-052B-47BB-BAE2-A123A8887754}" srcOrd="6" destOrd="0" parTransId="{8C136295-A9AE-49D2-B703-2E38239EA7D9}" sibTransId="{149D952B-09B3-4927-A774-117FC84D7ADD}"/>
    <dgm:cxn modelId="{8C36955E-B41D-425B-99E5-135AF4C6B355}" srcId="{7A92D1EE-356F-4B11-A834-91ED03E53B92}" destId="{7F78AD94-82EE-45FC-A8C8-5288170CEA28}" srcOrd="3" destOrd="0" parTransId="{2B162CBA-F8C5-4848-B58A-03D4E736EF2A}" sibTransId="{12DA3C84-344D-4044-AFD7-852205F2B469}"/>
    <dgm:cxn modelId="{93913B41-49ED-48DB-B6B7-80943B9B0592}" type="presOf" srcId="{D0CA3480-10B0-4D55-903E-23D573A0E962}" destId="{7F731FF1-954F-4ED1-9F9B-9C5861784071}" srcOrd="1" destOrd="0" presId="urn:microsoft.com/office/officeart/2005/8/layout/process1"/>
    <dgm:cxn modelId="{437C0448-33CB-4296-A574-F8CEFEA457E9}" type="presOf" srcId="{1F201922-B5DD-487C-99BC-FD4E8CF4F6CE}" destId="{790A3B40-89BC-48E6-ABA1-F6FB20B65F6D}" srcOrd="1" destOrd="0" presId="urn:microsoft.com/office/officeart/2005/8/layout/process1"/>
    <dgm:cxn modelId="{BE203D6A-8D3D-47ED-A4EE-25ED86F5A643}" type="presOf" srcId="{B69D0B90-285B-43C1-BEE9-DF743281D501}" destId="{ACE9EE62-5F38-4DCF-99A8-D0BEC775E77D}" srcOrd="0" destOrd="0" presId="urn:microsoft.com/office/officeart/2005/8/layout/process1"/>
    <dgm:cxn modelId="{2A6FB14C-B953-476E-823C-439EE4C889DF}" type="presOf" srcId="{996BABE1-3886-4E1F-A988-9ECB6121B4BC}" destId="{8980512E-40E0-4DD8-8383-1BDFD062DB23}" srcOrd="0" destOrd="0" presId="urn:microsoft.com/office/officeart/2005/8/layout/process1"/>
    <dgm:cxn modelId="{EF0E724E-2F2D-476D-BD68-E977E998AE77}" type="presOf" srcId="{12DA3C84-344D-4044-AFD7-852205F2B469}" destId="{A372B36B-495D-402D-A01F-49EF83A96F98}" srcOrd="0" destOrd="0" presId="urn:microsoft.com/office/officeart/2005/8/layout/process1"/>
    <dgm:cxn modelId="{712DCC6E-13E5-48C3-903D-429BCE357A03}" type="presOf" srcId="{689D53BA-052B-47BB-BAE2-A123A8887754}" destId="{60C71623-33E8-4966-9ABC-A4DAE0671E8A}" srcOrd="0" destOrd="0" presId="urn:microsoft.com/office/officeart/2005/8/layout/process1"/>
    <dgm:cxn modelId="{4C5D9251-0714-469B-B2BE-2CC4AC2B9423}" srcId="{7A92D1EE-356F-4B11-A834-91ED03E53B92}" destId="{C55FDCDF-BD9A-421E-9CC8-0DF4F316D804}" srcOrd="2" destOrd="0" parTransId="{6E83A43A-86B1-4B9F-BA33-ED5EEA4C1B24}" sibTransId="{1F201922-B5DD-487C-99BC-FD4E8CF4F6CE}"/>
    <dgm:cxn modelId="{108CFA76-7F5E-4D64-AEFD-28BEC4477FE7}" type="presOf" srcId="{8DAFCFA7-6F4A-460F-8845-FA0DE1892588}" destId="{4E273CCD-A142-4A12-99CB-B0C3EC7FC94B}" srcOrd="0" destOrd="0" presId="urn:microsoft.com/office/officeart/2005/8/layout/process1"/>
    <dgm:cxn modelId="{767D459F-483C-4FEF-8FCC-D133B37A73E6}" type="presOf" srcId="{8DAFCFA7-6F4A-460F-8845-FA0DE1892588}" destId="{0710CA88-1EF0-45DD-9B29-4E5F2711338F}" srcOrd="1" destOrd="0" presId="urn:microsoft.com/office/officeart/2005/8/layout/process1"/>
    <dgm:cxn modelId="{B07CE7A6-572E-428E-828D-BBDC70B20435}" type="presOf" srcId="{C55FDCDF-BD9A-421E-9CC8-0DF4F316D804}" destId="{8FD48B2E-E886-4764-8FB4-885EAE41F59B}" srcOrd="0" destOrd="0" presId="urn:microsoft.com/office/officeart/2005/8/layout/process1"/>
    <dgm:cxn modelId="{A8943DBC-D29C-4ED3-907F-98B640823ED1}" srcId="{7A92D1EE-356F-4B11-A834-91ED03E53B92}" destId="{BD76E7C4-2BBB-45B4-B4FC-3B9BE4C80E77}" srcOrd="1" destOrd="0" parTransId="{1FC63F10-7B7D-4DE0-A30A-CE848B84DE6C}" sibTransId="{D0CA3480-10B0-4D55-903E-23D573A0E962}"/>
    <dgm:cxn modelId="{16E76CBE-6B12-45E9-B6D0-93EFD9A59BFB}" type="presOf" srcId="{3C48666D-CD56-4B6D-AC77-5D191C923157}" destId="{46A65150-A8CC-4194-B4B7-3C637215FEB1}" srcOrd="0" destOrd="0" presId="urn:microsoft.com/office/officeart/2005/8/layout/process1"/>
    <dgm:cxn modelId="{30FCFDBE-FBFA-4142-8044-0B131F1AD1B1}" type="presOf" srcId="{BD76E7C4-2BBB-45B4-B4FC-3B9BE4C80E77}" destId="{903DDAF4-D60A-47CD-9AF9-63D2AF2C5726}" srcOrd="0" destOrd="0" presId="urn:microsoft.com/office/officeart/2005/8/layout/process1"/>
    <dgm:cxn modelId="{8FDDA5C4-C8C1-46DE-A60E-5FB79C9FDFBC}" srcId="{7A92D1EE-356F-4B11-A834-91ED03E53B92}" destId="{D75F9599-FADC-4BD3-9F25-F3BDCE45DC7C}" srcOrd="4" destOrd="0" parTransId="{E4A8E49D-9BBC-46A2-8CDC-3B219E09AF2B}" sibTransId="{8DAFCFA7-6F4A-460F-8845-FA0DE1892588}"/>
    <dgm:cxn modelId="{CB8AE1D0-FC4C-4B9C-AD07-B245EAE9D2AE}" srcId="{7A92D1EE-356F-4B11-A834-91ED03E53B92}" destId="{996BABE1-3886-4E1F-A988-9ECB6121B4BC}" srcOrd="5" destOrd="0" parTransId="{0FB50286-03C8-447A-B2A9-4501D37D6ED0}" sibTransId="{305C7DC0-15A7-44BF-A623-D08EA2618EA7}"/>
    <dgm:cxn modelId="{E0862CE6-78A2-4C15-90AD-752A9B9355EC}" type="presOf" srcId="{305C7DC0-15A7-44BF-A623-D08EA2618EA7}" destId="{654FE5B6-66E1-4990-B600-4DC78F83B184}" srcOrd="0" destOrd="0" presId="urn:microsoft.com/office/officeart/2005/8/layout/process1"/>
    <dgm:cxn modelId="{F462BDEF-9023-4862-BF55-19E99CB817B9}" type="presOf" srcId="{12DA3C84-344D-4044-AFD7-852205F2B469}" destId="{32D854C9-0024-4F57-AAB2-D36FFD86210E}" srcOrd="1" destOrd="0" presId="urn:microsoft.com/office/officeart/2005/8/layout/process1"/>
    <dgm:cxn modelId="{0BC600FA-A091-4DCA-964C-8452A8D4F612}" type="presOf" srcId="{7F78AD94-82EE-45FC-A8C8-5288170CEA28}" destId="{0D870299-819A-4F03-BAA3-BD4B3EA818FD}" srcOrd="0" destOrd="0" presId="urn:microsoft.com/office/officeart/2005/8/layout/process1"/>
    <dgm:cxn modelId="{88510D48-26C2-4532-A9FA-1A6F18C7C4B6}" type="presParOf" srcId="{56A91707-B10B-416E-88F7-63A575A6BFE0}" destId="{46A65150-A8CC-4194-B4B7-3C637215FEB1}" srcOrd="0" destOrd="0" presId="urn:microsoft.com/office/officeart/2005/8/layout/process1"/>
    <dgm:cxn modelId="{BE67A4A0-F9A7-43A4-9255-34E020D36431}" type="presParOf" srcId="{56A91707-B10B-416E-88F7-63A575A6BFE0}" destId="{ACE9EE62-5F38-4DCF-99A8-D0BEC775E77D}" srcOrd="1" destOrd="0" presId="urn:microsoft.com/office/officeart/2005/8/layout/process1"/>
    <dgm:cxn modelId="{C8AD7E51-96F7-453D-ABF9-7FBABA529DCF}" type="presParOf" srcId="{ACE9EE62-5F38-4DCF-99A8-D0BEC775E77D}" destId="{D87A5049-2F07-4D91-A46E-076AA316F0FA}" srcOrd="0" destOrd="0" presId="urn:microsoft.com/office/officeart/2005/8/layout/process1"/>
    <dgm:cxn modelId="{6E702012-4216-4C59-B98F-8543DF7DB593}" type="presParOf" srcId="{56A91707-B10B-416E-88F7-63A575A6BFE0}" destId="{903DDAF4-D60A-47CD-9AF9-63D2AF2C5726}" srcOrd="2" destOrd="0" presId="urn:microsoft.com/office/officeart/2005/8/layout/process1"/>
    <dgm:cxn modelId="{D857D993-D902-49D5-966D-CD0466C605C8}" type="presParOf" srcId="{56A91707-B10B-416E-88F7-63A575A6BFE0}" destId="{106B17C1-1FFA-460B-BF07-9203A97ABA9A}" srcOrd="3" destOrd="0" presId="urn:microsoft.com/office/officeart/2005/8/layout/process1"/>
    <dgm:cxn modelId="{BDA52E76-1392-4066-9441-3927B81DF17E}" type="presParOf" srcId="{106B17C1-1FFA-460B-BF07-9203A97ABA9A}" destId="{7F731FF1-954F-4ED1-9F9B-9C5861784071}" srcOrd="0" destOrd="0" presId="urn:microsoft.com/office/officeart/2005/8/layout/process1"/>
    <dgm:cxn modelId="{535EEB60-9CD8-47A1-96B6-304B59B2D91C}" type="presParOf" srcId="{56A91707-B10B-416E-88F7-63A575A6BFE0}" destId="{8FD48B2E-E886-4764-8FB4-885EAE41F59B}" srcOrd="4" destOrd="0" presId="urn:microsoft.com/office/officeart/2005/8/layout/process1"/>
    <dgm:cxn modelId="{8CD96270-8916-4A65-B613-3335A63A654E}" type="presParOf" srcId="{56A91707-B10B-416E-88F7-63A575A6BFE0}" destId="{920110A9-8F5F-42DA-BA0B-F0E511BB209B}" srcOrd="5" destOrd="0" presId="urn:microsoft.com/office/officeart/2005/8/layout/process1"/>
    <dgm:cxn modelId="{77A07895-37B7-4049-92ED-D189C0E049D3}" type="presParOf" srcId="{920110A9-8F5F-42DA-BA0B-F0E511BB209B}" destId="{790A3B40-89BC-48E6-ABA1-F6FB20B65F6D}" srcOrd="0" destOrd="0" presId="urn:microsoft.com/office/officeart/2005/8/layout/process1"/>
    <dgm:cxn modelId="{706BE580-ED04-454D-AAC2-8D9239EEEC36}" type="presParOf" srcId="{56A91707-B10B-416E-88F7-63A575A6BFE0}" destId="{0D870299-819A-4F03-BAA3-BD4B3EA818FD}" srcOrd="6" destOrd="0" presId="urn:microsoft.com/office/officeart/2005/8/layout/process1"/>
    <dgm:cxn modelId="{9591AC3E-6237-4D26-8F89-60F08D3E13A9}" type="presParOf" srcId="{56A91707-B10B-416E-88F7-63A575A6BFE0}" destId="{A372B36B-495D-402D-A01F-49EF83A96F98}" srcOrd="7" destOrd="0" presId="urn:microsoft.com/office/officeart/2005/8/layout/process1"/>
    <dgm:cxn modelId="{8A8B6D4F-9C98-4B27-B000-45F53191896E}" type="presParOf" srcId="{A372B36B-495D-402D-A01F-49EF83A96F98}" destId="{32D854C9-0024-4F57-AAB2-D36FFD86210E}" srcOrd="0" destOrd="0" presId="urn:microsoft.com/office/officeart/2005/8/layout/process1"/>
    <dgm:cxn modelId="{6ED38F85-1369-4C56-A7BE-073DCF516440}" type="presParOf" srcId="{56A91707-B10B-416E-88F7-63A575A6BFE0}" destId="{9BD32B51-A340-4378-A829-51090B89AC6F}" srcOrd="8" destOrd="0" presId="urn:microsoft.com/office/officeart/2005/8/layout/process1"/>
    <dgm:cxn modelId="{456F61D8-AEEE-4CF3-8539-F5DD9342F24D}" type="presParOf" srcId="{56A91707-B10B-416E-88F7-63A575A6BFE0}" destId="{4E273CCD-A142-4A12-99CB-B0C3EC7FC94B}" srcOrd="9" destOrd="0" presId="urn:microsoft.com/office/officeart/2005/8/layout/process1"/>
    <dgm:cxn modelId="{9D1E143F-3DBD-403F-A099-1E731FF4551E}" type="presParOf" srcId="{4E273CCD-A142-4A12-99CB-B0C3EC7FC94B}" destId="{0710CA88-1EF0-45DD-9B29-4E5F2711338F}" srcOrd="0" destOrd="0" presId="urn:microsoft.com/office/officeart/2005/8/layout/process1"/>
    <dgm:cxn modelId="{64CDC461-86CF-4727-9A66-A4AAA37BEF80}" type="presParOf" srcId="{56A91707-B10B-416E-88F7-63A575A6BFE0}" destId="{8980512E-40E0-4DD8-8383-1BDFD062DB23}" srcOrd="10" destOrd="0" presId="urn:microsoft.com/office/officeart/2005/8/layout/process1"/>
    <dgm:cxn modelId="{E31F70D4-D754-4AD5-A8E5-9CC9A8E94BE6}" type="presParOf" srcId="{56A91707-B10B-416E-88F7-63A575A6BFE0}" destId="{654FE5B6-66E1-4990-B600-4DC78F83B184}" srcOrd="11" destOrd="0" presId="urn:microsoft.com/office/officeart/2005/8/layout/process1"/>
    <dgm:cxn modelId="{D569CBC3-191B-44EC-84AA-CAFB88FF980B}" type="presParOf" srcId="{654FE5B6-66E1-4990-B600-4DC78F83B184}" destId="{7A91C0D6-FF85-4A2B-91EE-F16B154C2A09}" srcOrd="0" destOrd="0" presId="urn:microsoft.com/office/officeart/2005/8/layout/process1"/>
    <dgm:cxn modelId="{DEFF7529-DEB7-4CDF-9FE6-08CA5FE8FC8E}" type="presParOf" srcId="{56A91707-B10B-416E-88F7-63A575A6BFE0}" destId="{60C71623-33E8-4966-9ABC-A4DAE0671E8A}" srcOrd="12"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92D1EE-356F-4B11-A834-91ED03E53B9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0F90393-F40B-4A03-91A7-E3CD07725F3C}">
      <dgm:prSet custT="1"/>
      <dgm:spPr>
        <a:solidFill>
          <a:srgbClr val="C6E0F2"/>
        </a:solidFill>
      </dgm:spPr>
      <dgm:t>
        <a:bodyPr/>
        <a:lstStyle/>
        <a:p>
          <a:r>
            <a:rPr lang="en-US" sz="1400" dirty="0">
              <a:solidFill>
                <a:srgbClr val="2D4E6B"/>
              </a:solidFill>
            </a:rPr>
            <a:t>Establish a Comprehensive Plan Advisory Group</a:t>
          </a:r>
        </a:p>
      </dgm:t>
    </dgm:pt>
    <dgm:pt modelId="{CB27ED15-3C84-4131-A50D-BE398D0730B3}" type="parTrans" cxnId="{0B51B9F3-BC32-4A58-968F-3779C1BD14C7}">
      <dgm:prSet/>
      <dgm:spPr/>
      <dgm:t>
        <a:bodyPr/>
        <a:lstStyle/>
        <a:p>
          <a:endParaRPr lang="en-US"/>
        </a:p>
      </dgm:t>
    </dgm:pt>
    <dgm:pt modelId="{094C25CC-0214-455B-A3E2-0D2FD1041B11}" type="sibTrans" cxnId="{0B51B9F3-BC32-4A58-968F-3779C1BD14C7}">
      <dgm:prSet custT="1"/>
      <dgm:spPr>
        <a:solidFill>
          <a:srgbClr val="156082">
            <a:tint val="60000"/>
            <a:hueOff val="0"/>
            <a:satOff val="0"/>
            <a:lumOff val="0"/>
            <a:alphaOff val="0"/>
          </a:srgbClr>
        </a:solidFill>
        <a:ln>
          <a:noFill/>
        </a:ln>
        <a:effectLst/>
      </dgm:spPr>
      <dgm:t>
        <a:bodyPr spcFirstLastPara="0" vert="horz" wrap="square" lIns="0" tIns="0" rIns="0" bIns="0" numCol="1" spcCol="1270" anchor="ctr" anchorCtr="0"/>
        <a:lstStyle/>
        <a:p>
          <a:pPr marL="0" lvl="0" indent="0" algn="ctr" defTabSz="577850">
            <a:lnSpc>
              <a:spcPct val="90000"/>
            </a:lnSpc>
            <a:spcBef>
              <a:spcPct val="0"/>
            </a:spcBef>
            <a:spcAft>
              <a:spcPct val="35000"/>
            </a:spcAft>
            <a:buNone/>
          </a:pPr>
          <a:endParaRPr lang="en-US" sz="1300" kern="1200">
            <a:solidFill>
              <a:prstClr val="white"/>
            </a:solidFill>
            <a:latin typeface="Aptos" panose="02110004020202020204"/>
            <a:ea typeface="+mn-ea"/>
            <a:cs typeface="+mn-cs"/>
          </a:endParaRPr>
        </a:p>
      </dgm:t>
    </dgm:pt>
    <dgm:pt modelId="{D76B929D-EF6A-4CD3-8F75-E7416CB83F86}">
      <dgm:prSet custT="1"/>
      <dgm:spPr>
        <a:solidFill>
          <a:srgbClr val="C6E0F2"/>
        </a:solidFill>
      </dgm:spPr>
      <dgm:t>
        <a:bodyPr/>
        <a:lstStyle/>
        <a:p>
          <a:r>
            <a:rPr lang="en-US" sz="1400" dirty="0">
              <a:solidFill>
                <a:srgbClr val="2D4E6B"/>
              </a:solidFill>
            </a:rPr>
            <a:t>Develop Community Survey</a:t>
          </a:r>
        </a:p>
      </dgm:t>
    </dgm:pt>
    <dgm:pt modelId="{BB13B12A-4708-44FE-BCEE-E25DFECECA8E}" type="parTrans" cxnId="{0EA7C5B0-625B-4DC7-B748-BD33545DE295}">
      <dgm:prSet/>
      <dgm:spPr/>
      <dgm:t>
        <a:bodyPr/>
        <a:lstStyle/>
        <a:p>
          <a:endParaRPr lang="en-US"/>
        </a:p>
      </dgm:t>
    </dgm:pt>
    <dgm:pt modelId="{EB31BC01-BE51-4A64-8445-E7C4DBF26F11}" type="sibTrans" cxnId="{0EA7C5B0-625B-4DC7-B748-BD33545DE295}">
      <dgm:prSet/>
      <dgm:spPr/>
      <dgm:t>
        <a:bodyPr/>
        <a:lstStyle/>
        <a:p>
          <a:endParaRPr lang="en-US"/>
        </a:p>
      </dgm:t>
    </dgm:pt>
    <dgm:pt modelId="{4D939615-F500-4E87-9B05-24C4B6249400}">
      <dgm:prSet custT="1"/>
      <dgm:spPr>
        <a:solidFill>
          <a:srgbClr val="D4E4D5"/>
        </a:solidFill>
      </dgm:spPr>
      <dgm:t>
        <a:bodyPr/>
        <a:lstStyle/>
        <a:p>
          <a:r>
            <a:rPr lang="en-US" sz="1400" dirty="0">
              <a:solidFill>
                <a:srgbClr val="2D4E6B"/>
              </a:solidFill>
            </a:rPr>
            <a:t>Analyze Existing Conditions</a:t>
          </a:r>
        </a:p>
      </dgm:t>
    </dgm:pt>
    <dgm:pt modelId="{93446D12-3D15-493D-9EC0-21CCABF4242C}" type="parTrans" cxnId="{AD36303D-C0A3-477F-ABFE-D22A840E520B}">
      <dgm:prSet/>
      <dgm:spPr/>
      <dgm:t>
        <a:bodyPr/>
        <a:lstStyle/>
        <a:p>
          <a:endParaRPr lang="en-US"/>
        </a:p>
      </dgm:t>
    </dgm:pt>
    <dgm:pt modelId="{972DE599-2123-44C8-ACC4-8A97253C40DA}" type="sibTrans" cxnId="{AD36303D-C0A3-477F-ABFE-D22A840E520B}">
      <dgm:prSet/>
      <dgm:spPr/>
      <dgm:t>
        <a:bodyPr/>
        <a:lstStyle/>
        <a:p>
          <a:endParaRPr lang="en-US"/>
        </a:p>
      </dgm:t>
    </dgm:pt>
    <dgm:pt modelId="{C3DA5F88-80FE-409F-AB60-C152A8766062}">
      <dgm:prSet custT="1"/>
      <dgm:spPr>
        <a:solidFill>
          <a:srgbClr val="D4E4D5"/>
        </a:solidFill>
      </dgm:spPr>
      <dgm:t>
        <a:bodyPr/>
        <a:lstStyle/>
        <a:p>
          <a:r>
            <a:rPr lang="en-US" sz="1400" dirty="0">
              <a:solidFill>
                <a:srgbClr val="2D4E6B"/>
              </a:solidFill>
            </a:rPr>
            <a:t>Public Open House and Outreach Meeting</a:t>
          </a:r>
        </a:p>
      </dgm:t>
    </dgm:pt>
    <dgm:pt modelId="{708236BE-809E-4652-B4B0-DFE6E5837C69}" type="parTrans" cxnId="{C6E64CD1-38B7-4BAF-AB9C-D807A2C958B4}">
      <dgm:prSet/>
      <dgm:spPr/>
      <dgm:t>
        <a:bodyPr/>
        <a:lstStyle/>
        <a:p>
          <a:endParaRPr lang="en-US"/>
        </a:p>
      </dgm:t>
    </dgm:pt>
    <dgm:pt modelId="{1830BB55-1F9E-41A6-9336-F591090ED8F5}" type="sibTrans" cxnId="{C6E64CD1-38B7-4BAF-AB9C-D807A2C958B4}">
      <dgm:prSet/>
      <dgm:spPr/>
      <dgm:t>
        <a:bodyPr/>
        <a:lstStyle/>
        <a:p>
          <a:endParaRPr lang="en-US"/>
        </a:p>
      </dgm:t>
    </dgm:pt>
    <dgm:pt modelId="{464B63A6-9F9F-43C4-9FCB-7886771687CD}">
      <dgm:prSet custT="1"/>
      <dgm:spPr>
        <a:solidFill>
          <a:srgbClr val="C6E0F2"/>
        </a:solidFill>
      </dgm:spPr>
      <dgm:t>
        <a:bodyPr/>
        <a:lstStyle/>
        <a:p>
          <a:r>
            <a:rPr lang="en-US" sz="1400" kern="1200" dirty="0">
              <a:solidFill>
                <a:srgbClr val="2D4E6B"/>
              </a:solidFill>
              <a:latin typeface="Aptos" panose="02110004020202020204"/>
              <a:ea typeface="+mn-ea"/>
              <a:cs typeface="+mn-cs"/>
            </a:rPr>
            <a:t>Bayview Public Outreach Meeting </a:t>
          </a:r>
        </a:p>
      </dgm:t>
    </dgm:pt>
    <dgm:pt modelId="{C07CEBD7-34DB-4B21-83C0-60E2A50DE49F}" type="parTrans" cxnId="{9CB37341-A561-4631-AF9D-66C77F983B22}">
      <dgm:prSet/>
      <dgm:spPr/>
      <dgm:t>
        <a:bodyPr/>
        <a:lstStyle/>
        <a:p>
          <a:endParaRPr lang="en-US"/>
        </a:p>
      </dgm:t>
    </dgm:pt>
    <dgm:pt modelId="{1AE87C55-86B4-40B2-9D61-1004FE0F5E2D}" type="sibTrans" cxnId="{9CB37341-A561-4631-AF9D-66C77F983B22}">
      <dgm:prSet/>
      <dgm:spPr/>
      <dgm:t>
        <a:bodyPr/>
        <a:lstStyle/>
        <a:p>
          <a:endParaRPr lang="en-US"/>
        </a:p>
      </dgm:t>
    </dgm:pt>
    <dgm:pt modelId="{7A698654-6290-4C2C-B3E3-541777F4D251}">
      <dgm:prSet custT="1"/>
      <dgm:spPr>
        <a:solidFill>
          <a:srgbClr val="C6E0F2"/>
        </a:solidFill>
      </dgm:spPr>
      <dgm:t>
        <a:bodyPr/>
        <a:lstStyle/>
        <a:p>
          <a:r>
            <a:rPr lang="en-US" sz="1400" kern="1200" dirty="0">
              <a:solidFill>
                <a:srgbClr val="2D4E6B"/>
              </a:solidFill>
              <a:latin typeface="Aptos" panose="02110004020202020204"/>
              <a:ea typeface="+mn-ea"/>
              <a:cs typeface="+mn-cs"/>
            </a:rPr>
            <a:t>Transportation Study and Intersection Analysis</a:t>
          </a:r>
        </a:p>
      </dgm:t>
    </dgm:pt>
    <dgm:pt modelId="{9D521579-88B2-47AB-8C65-2AB0C1FF4784}" type="parTrans" cxnId="{F37B4236-444D-4D9A-8D77-B2011A3F8115}">
      <dgm:prSet/>
      <dgm:spPr/>
      <dgm:t>
        <a:bodyPr/>
        <a:lstStyle/>
        <a:p>
          <a:endParaRPr lang="en-US"/>
        </a:p>
      </dgm:t>
    </dgm:pt>
    <dgm:pt modelId="{29C8DCA1-988B-4FB5-849F-AE212A7EF35D}" type="sibTrans" cxnId="{F37B4236-444D-4D9A-8D77-B2011A3F8115}">
      <dgm:prSet/>
      <dgm:spPr/>
      <dgm:t>
        <a:bodyPr/>
        <a:lstStyle/>
        <a:p>
          <a:endParaRPr lang="en-US"/>
        </a:p>
      </dgm:t>
    </dgm:pt>
    <dgm:pt modelId="{DDAFE6C3-B5AB-492D-99D3-3EA624874FE2}">
      <dgm:prSet custT="1"/>
      <dgm:spPr>
        <a:solidFill>
          <a:srgbClr val="D4E4D5"/>
        </a:solidFill>
      </dgm:spPr>
      <dgm:t>
        <a:bodyPr/>
        <a:lstStyle/>
        <a:p>
          <a:r>
            <a:rPr lang="en-US" sz="1400" kern="1200" dirty="0">
              <a:solidFill>
                <a:srgbClr val="2D4E6B"/>
              </a:solidFill>
              <a:latin typeface="Aptos" panose="02110004020202020204"/>
              <a:ea typeface="+mn-ea"/>
              <a:cs typeface="+mn-cs"/>
            </a:rPr>
            <a:t>Parking Utilization Study</a:t>
          </a:r>
        </a:p>
      </dgm:t>
    </dgm:pt>
    <dgm:pt modelId="{9813895C-D5EB-4346-B1D8-7095F7991BB8}" type="parTrans" cxnId="{CE165382-4F85-4C45-8840-CB18B1BCACE0}">
      <dgm:prSet/>
      <dgm:spPr/>
      <dgm:t>
        <a:bodyPr/>
        <a:lstStyle/>
        <a:p>
          <a:endParaRPr lang="en-US"/>
        </a:p>
      </dgm:t>
    </dgm:pt>
    <dgm:pt modelId="{A3439884-D141-4312-881E-28C601356D5D}" type="sibTrans" cxnId="{CE165382-4F85-4C45-8840-CB18B1BCACE0}">
      <dgm:prSet/>
      <dgm:spPr/>
      <dgm:t>
        <a:bodyPr/>
        <a:lstStyle/>
        <a:p>
          <a:endParaRPr lang="en-US"/>
        </a:p>
      </dgm:t>
    </dgm:pt>
    <dgm:pt modelId="{56A91707-B10B-416E-88F7-63A575A6BFE0}" type="pres">
      <dgm:prSet presAssocID="{7A92D1EE-356F-4B11-A834-91ED03E53B92}" presName="Name0" presStyleCnt="0">
        <dgm:presLayoutVars>
          <dgm:dir/>
          <dgm:resizeHandles val="exact"/>
        </dgm:presLayoutVars>
      </dgm:prSet>
      <dgm:spPr/>
    </dgm:pt>
    <dgm:pt modelId="{776688CE-14F5-423A-B335-1C02F71243AF}" type="pres">
      <dgm:prSet presAssocID="{40F90393-F40B-4A03-91A7-E3CD07725F3C}" presName="node" presStyleLbl="node1" presStyleIdx="0" presStyleCnt="7" custScaleX="117507" custScaleY="99824">
        <dgm:presLayoutVars>
          <dgm:bulletEnabled val="1"/>
        </dgm:presLayoutVars>
      </dgm:prSet>
      <dgm:spPr/>
    </dgm:pt>
    <dgm:pt modelId="{302E3FFF-CF8D-4A75-B776-A4D58C22D6AB}" type="pres">
      <dgm:prSet presAssocID="{094C25CC-0214-455B-A3E2-0D2FD1041B11}" presName="sibTrans" presStyleLbl="sibTrans2D1" presStyleIdx="0" presStyleCnt="6"/>
      <dgm:spPr>
        <a:xfrm>
          <a:off x="1415978" y="1196867"/>
          <a:ext cx="271113" cy="317152"/>
        </a:xfrm>
        <a:prstGeom prst="rightArrow">
          <a:avLst>
            <a:gd name="adj1" fmla="val 60000"/>
            <a:gd name="adj2" fmla="val 50000"/>
          </a:avLst>
        </a:prstGeom>
      </dgm:spPr>
    </dgm:pt>
    <dgm:pt modelId="{31E39A70-A916-44C0-B822-982780A83D3F}" type="pres">
      <dgm:prSet presAssocID="{094C25CC-0214-455B-A3E2-0D2FD1041B11}" presName="connectorText" presStyleLbl="sibTrans2D1" presStyleIdx="0" presStyleCnt="6"/>
      <dgm:spPr/>
    </dgm:pt>
    <dgm:pt modelId="{48C13C3A-EE2C-47DD-881D-5CE30C96420D}" type="pres">
      <dgm:prSet presAssocID="{4D939615-F500-4E87-9B05-24C4B6249400}" presName="node" presStyleLbl="node1" presStyleIdx="1" presStyleCnt="7">
        <dgm:presLayoutVars>
          <dgm:bulletEnabled val="1"/>
        </dgm:presLayoutVars>
      </dgm:prSet>
      <dgm:spPr/>
    </dgm:pt>
    <dgm:pt modelId="{0C377BA4-37E1-484A-A06E-F0E8A7AC7A86}" type="pres">
      <dgm:prSet presAssocID="{972DE599-2123-44C8-ACC4-8A97253C40DA}" presName="sibTrans" presStyleLbl="sibTrans2D1" presStyleIdx="1" presStyleCnt="6"/>
      <dgm:spPr/>
    </dgm:pt>
    <dgm:pt modelId="{8DE14AE7-2EE8-4B64-B7C4-A2D4ECBCDF92}" type="pres">
      <dgm:prSet presAssocID="{972DE599-2123-44C8-ACC4-8A97253C40DA}" presName="connectorText" presStyleLbl="sibTrans2D1" presStyleIdx="1" presStyleCnt="6"/>
      <dgm:spPr/>
    </dgm:pt>
    <dgm:pt modelId="{50397521-D2A0-47DC-BF10-F7E57FDC5D52}" type="pres">
      <dgm:prSet presAssocID="{D76B929D-EF6A-4CD3-8F75-E7416CB83F86}" presName="node" presStyleLbl="node1" presStyleIdx="2" presStyleCnt="7">
        <dgm:presLayoutVars>
          <dgm:bulletEnabled val="1"/>
        </dgm:presLayoutVars>
      </dgm:prSet>
      <dgm:spPr/>
    </dgm:pt>
    <dgm:pt modelId="{9CA5AA20-3ED2-4628-B225-4C25957FD0F4}" type="pres">
      <dgm:prSet presAssocID="{EB31BC01-BE51-4A64-8445-E7C4DBF26F11}" presName="sibTrans" presStyleLbl="sibTrans2D1" presStyleIdx="2" presStyleCnt="6"/>
      <dgm:spPr/>
    </dgm:pt>
    <dgm:pt modelId="{41AD825C-B25A-4689-8F6E-A99A991B9FDC}" type="pres">
      <dgm:prSet presAssocID="{EB31BC01-BE51-4A64-8445-E7C4DBF26F11}" presName="connectorText" presStyleLbl="sibTrans2D1" presStyleIdx="2" presStyleCnt="6"/>
      <dgm:spPr/>
    </dgm:pt>
    <dgm:pt modelId="{5F4CE5E2-1CD9-459C-822D-4017473D8EDB}" type="pres">
      <dgm:prSet presAssocID="{C3DA5F88-80FE-409F-AB60-C152A8766062}" presName="node" presStyleLbl="node1" presStyleIdx="3" presStyleCnt="7">
        <dgm:presLayoutVars>
          <dgm:bulletEnabled val="1"/>
        </dgm:presLayoutVars>
      </dgm:prSet>
      <dgm:spPr/>
    </dgm:pt>
    <dgm:pt modelId="{31A31013-7DA9-4780-857F-3F71F5A81E18}" type="pres">
      <dgm:prSet presAssocID="{1830BB55-1F9E-41A6-9336-F591090ED8F5}" presName="sibTrans" presStyleLbl="sibTrans2D1" presStyleIdx="3" presStyleCnt="6"/>
      <dgm:spPr/>
    </dgm:pt>
    <dgm:pt modelId="{297E7B54-7C89-4985-B21B-F8CC4AE1EF94}" type="pres">
      <dgm:prSet presAssocID="{1830BB55-1F9E-41A6-9336-F591090ED8F5}" presName="connectorText" presStyleLbl="sibTrans2D1" presStyleIdx="3" presStyleCnt="6"/>
      <dgm:spPr/>
    </dgm:pt>
    <dgm:pt modelId="{D9A337D6-9751-4956-A1CB-1A0020EBD76C}" type="pres">
      <dgm:prSet presAssocID="{464B63A6-9F9F-43C4-9FCB-7886771687CD}" presName="node" presStyleLbl="node1" presStyleIdx="4" presStyleCnt="7">
        <dgm:presLayoutVars>
          <dgm:bulletEnabled val="1"/>
        </dgm:presLayoutVars>
      </dgm:prSet>
      <dgm:spPr/>
    </dgm:pt>
    <dgm:pt modelId="{276F1366-769A-48DF-A8AD-F008C09AFB1A}" type="pres">
      <dgm:prSet presAssocID="{1AE87C55-86B4-40B2-9D61-1004FE0F5E2D}" presName="sibTrans" presStyleLbl="sibTrans2D1" presStyleIdx="4" presStyleCnt="6"/>
      <dgm:spPr/>
    </dgm:pt>
    <dgm:pt modelId="{7A45EDC1-5BD0-45F5-B26D-E4971BEAB25D}" type="pres">
      <dgm:prSet presAssocID="{1AE87C55-86B4-40B2-9D61-1004FE0F5E2D}" presName="connectorText" presStyleLbl="sibTrans2D1" presStyleIdx="4" presStyleCnt="6"/>
      <dgm:spPr/>
    </dgm:pt>
    <dgm:pt modelId="{F1DDD182-782F-49BD-97F0-4C76974BA0E3}" type="pres">
      <dgm:prSet presAssocID="{DDAFE6C3-B5AB-492D-99D3-3EA624874FE2}" presName="node" presStyleLbl="node1" presStyleIdx="5" presStyleCnt="7">
        <dgm:presLayoutVars>
          <dgm:bulletEnabled val="1"/>
        </dgm:presLayoutVars>
      </dgm:prSet>
      <dgm:spPr/>
    </dgm:pt>
    <dgm:pt modelId="{25D1CDBA-47D7-466D-A847-AB5917436517}" type="pres">
      <dgm:prSet presAssocID="{A3439884-D141-4312-881E-28C601356D5D}" presName="sibTrans" presStyleLbl="sibTrans2D1" presStyleIdx="5" presStyleCnt="6"/>
      <dgm:spPr/>
    </dgm:pt>
    <dgm:pt modelId="{538B4380-2DE7-4E20-A153-A2BDA99CDABF}" type="pres">
      <dgm:prSet presAssocID="{A3439884-D141-4312-881E-28C601356D5D}" presName="connectorText" presStyleLbl="sibTrans2D1" presStyleIdx="5" presStyleCnt="6"/>
      <dgm:spPr/>
    </dgm:pt>
    <dgm:pt modelId="{794E8CEC-7EA7-434E-A12E-02E72C51C8A0}" type="pres">
      <dgm:prSet presAssocID="{7A698654-6290-4C2C-B3E3-541777F4D251}" presName="node" presStyleLbl="node1" presStyleIdx="6" presStyleCnt="7" custScaleX="108122">
        <dgm:presLayoutVars>
          <dgm:bulletEnabled val="1"/>
        </dgm:presLayoutVars>
      </dgm:prSet>
      <dgm:spPr/>
    </dgm:pt>
  </dgm:ptLst>
  <dgm:cxnLst>
    <dgm:cxn modelId="{EA29F709-D2C2-4244-AA8A-16B07EB4E474}" type="presOf" srcId="{464B63A6-9F9F-43C4-9FCB-7886771687CD}" destId="{D9A337D6-9751-4956-A1CB-1A0020EBD76C}" srcOrd="0" destOrd="0" presId="urn:microsoft.com/office/officeart/2005/8/layout/process1"/>
    <dgm:cxn modelId="{9AA66E0E-3E13-4C47-8527-37EA9B4A7BCA}" type="presOf" srcId="{7A698654-6290-4C2C-B3E3-541777F4D251}" destId="{794E8CEC-7EA7-434E-A12E-02E72C51C8A0}" srcOrd="0" destOrd="0" presId="urn:microsoft.com/office/officeart/2005/8/layout/process1"/>
    <dgm:cxn modelId="{B293792A-B1B6-4EE6-B5C4-60F164ED8FAA}" type="presOf" srcId="{7A92D1EE-356F-4B11-A834-91ED03E53B92}" destId="{56A91707-B10B-416E-88F7-63A575A6BFE0}" srcOrd="0" destOrd="0" presId="urn:microsoft.com/office/officeart/2005/8/layout/process1"/>
    <dgm:cxn modelId="{22152531-02B9-4917-A179-E3CB1C387105}" type="presOf" srcId="{EB31BC01-BE51-4A64-8445-E7C4DBF26F11}" destId="{41AD825C-B25A-4689-8F6E-A99A991B9FDC}" srcOrd="1" destOrd="0" presId="urn:microsoft.com/office/officeart/2005/8/layout/process1"/>
    <dgm:cxn modelId="{5AF59032-0BF0-4139-8774-C141412AD66D}" type="presOf" srcId="{A3439884-D141-4312-881E-28C601356D5D}" destId="{25D1CDBA-47D7-466D-A847-AB5917436517}" srcOrd="0" destOrd="0" presId="urn:microsoft.com/office/officeart/2005/8/layout/process1"/>
    <dgm:cxn modelId="{F37B4236-444D-4D9A-8D77-B2011A3F8115}" srcId="{7A92D1EE-356F-4B11-A834-91ED03E53B92}" destId="{7A698654-6290-4C2C-B3E3-541777F4D251}" srcOrd="6" destOrd="0" parTransId="{9D521579-88B2-47AB-8C65-2AB0C1FF4784}" sibTransId="{29C8DCA1-988B-4FB5-849F-AE212A7EF35D}"/>
    <dgm:cxn modelId="{AD36303D-C0A3-477F-ABFE-D22A840E520B}" srcId="{7A92D1EE-356F-4B11-A834-91ED03E53B92}" destId="{4D939615-F500-4E87-9B05-24C4B6249400}" srcOrd="1" destOrd="0" parTransId="{93446D12-3D15-493D-9EC0-21CCABF4242C}" sibTransId="{972DE599-2123-44C8-ACC4-8A97253C40DA}"/>
    <dgm:cxn modelId="{36AC633D-8358-4F43-BC83-14F3AB1B4EB8}" type="presOf" srcId="{40F90393-F40B-4A03-91A7-E3CD07725F3C}" destId="{776688CE-14F5-423A-B335-1C02F71243AF}" srcOrd="0" destOrd="0" presId="urn:microsoft.com/office/officeart/2005/8/layout/process1"/>
    <dgm:cxn modelId="{F4C30741-4895-4967-9107-D7E5427F87EA}" type="presOf" srcId="{1AE87C55-86B4-40B2-9D61-1004FE0F5E2D}" destId="{7A45EDC1-5BD0-45F5-B26D-E4971BEAB25D}" srcOrd="1" destOrd="0" presId="urn:microsoft.com/office/officeart/2005/8/layout/process1"/>
    <dgm:cxn modelId="{48B60841-2AF3-4657-8AB3-2008648A0A11}" type="presOf" srcId="{DDAFE6C3-B5AB-492D-99D3-3EA624874FE2}" destId="{F1DDD182-782F-49BD-97F0-4C76974BA0E3}" srcOrd="0" destOrd="0" presId="urn:microsoft.com/office/officeart/2005/8/layout/process1"/>
    <dgm:cxn modelId="{9CB37341-A561-4631-AF9D-66C77F983B22}" srcId="{7A92D1EE-356F-4B11-A834-91ED03E53B92}" destId="{464B63A6-9F9F-43C4-9FCB-7886771687CD}" srcOrd="4" destOrd="0" parTransId="{C07CEBD7-34DB-4B21-83C0-60E2A50DE49F}" sibTransId="{1AE87C55-86B4-40B2-9D61-1004FE0F5E2D}"/>
    <dgm:cxn modelId="{E5C34962-241F-49F6-99BC-D121C170C9F5}" type="presOf" srcId="{1830BB55-1F9E-41A6-9336-F591090ED8F5}" destId="{31A31013-7DA9-4780-857F-3F71F5A81E18}" srcOrd="0" destOrd="0" presId="urn:microsoft.com/office/officeart/2005/8/layout/process1"/>
    <dgm:cxn modelId="{BDBB2068-72F9-47F0-B7B2-E7A39B0468C3}" type="presOf" srcId="{094C25CC-0214-455B-A3E2-0D2FD1041B11}" destId="{31E39A70-A916-44C0-B822-982780A83D3F}" srcOrd="1" destOrd="0" presId="urn:microsoft.com/office/officeart/2005/8/layout/process1"/>
    <dgm:cxn modelId="{14A64B49-53E9-4645-8805-6FE99364B67B}" type="presOf" srcId="{972DE599-2123-44C8-ACC4-8A97253C40DA}" destId="{8DE14AE7-2EE8-4B64-B7C4-A2D4ECBCDF92}" srcOrd="1" destOrd="0" presId="urn:microsoft.com/office/officeart/2005/8/layout/process1"/>
    <dgm:cxn modelId="{FF9DF852-FE73-4C7A-AA6D-8FE5CF63E490}" type="presOf" srcId="{094C25CC-0214-455B-A3E2-0D2FD1041B11}" destId="{302E3FFF-CF8D-4A75-B776-A4D58C22D6AB}" srcOrd="0" destOrd="0" presId="urn:microsoft.com/office/officeart/2005/8/layout/process1"/>
    <dgm:cxn modelId="{56AA8E7F-E5AC-43D6-8DAD-E59B05E08D3A}" type="presOf" srcId="{1830BB55-1F9E-41A6-9336-F591090ED8F5}" destId="{297E7B54-7C89-4985-B21B-F8CC4AE1EF94}" srcOrd="1" destOrd="0" presId="urn:microsoft.com/office/officeart/2005/8/layout/process1"/>
    <dgm:cxn modelId="{CE165382-4F85-4C45-8840-CB18B1BCACE0}" srcId="{7A92D1EE-356F-4B11-A834-91ED03E53B92}" destId="{DDAFE6C3-B5AB-492D-99D3-3EA624874FE2}" srcOrd="5" destOrd="0" parTransId="{9813895C-D5EB-4346-B1D8-7095F7991BB8}" sibTransId="{A3439884-D141-4312-881E-28C601356D5D}"/>
    <dgm:cxn modelId="{CED45696-0CC8-4EDD-B91A-C3C7CFCCBEA7}" type="presOf" srcId="{A3439884-D141-4312-881E-28C601356D5D}" destId="{538B4380-2DE7-4E20-A153-A2BDA99CDABF}" srcOrd="1" destOrd="0" presId="urn:microsoft.com/office/officeart/2005/8/layout/process1"/>
    <dgm:cxn modelId="{B2BE5398-3EE5-4638-99D7-A4993946F687}" type="presOf" srcId="{4D939615-F500-4E87-9B05-24C4B6249400}" destId="{48C13C3A-EE2C-47DD-881D-5CE30C96420D}" srcOrd="0" destOrd="0" presId="urn:microsoft.com/office/officeart/2005/8/layout/process1"/>
    <dgm:cxn modelId="{9EFAFF98-F1C7-47A6-BC18-9A71AA8EE03C}" type="presOf" srcId="{972DE599-2123-44C8-ACC4-8A97253C40DA}" destId="{0C377BA4-37E1-484A-A06E-F0E8A7AC7A86}" srcOrd="0" destOrd="0" presId="urn:microsoft.com/office/officeart/2005/8/layout/process1"/>
    <dgm:cxn modelId="{0EA7C5B0-625B-4DC7-B748-BD33545DE295}" srcId="{7A92D1EE-356F-4B11-A834-91ED03E53B92}" destId="{D76B929D-EF6A-4CD3-8F75-E7416CB83F86}" srcOrd="2" destOrd="0" parTransId="{BB13B12A-4708-44FE-BCEE-E25DFECECA8E}" sibTransId="{EB31BC01-BE51-4A64-8445-E7C4DBF26F11}"/>
    <dgm:cxn modelId="{7FB734BB-404D-4AE1-B8E2-250B973DDA9B}" type="presOf" srcId="{D76B929D-EF6A-4CD3-8F75-E7416CB83F86}" destId="{50397521-D2A0-47DC-BF10-F7E57FDC5D52}" srcOrd="0" destOrd="0" presId="urn:microsoft.com/office/officeart/2005/8/layout/process1"/>
    <dgm:cxn modelId="{C251E2CB-1206-4FA5-A8B0-D7527BC3FAFB}" type="presOf" srcId="{EB31BC01-BE51-4A64-8445-E7C4DBF26F11}" destId="{9CA5AA20-3ED2-4628-B225-4C25957FD0F4}" srcOrd="0" destOrd="0" presId="urn:microsoft.com/office/officeart/2005/8/layout/process1"/>
    <dgm:cxn modelId="{4A32C0CD-3DB0-4D60-A3D2-AC26D68A694A}" type="presOf" srcId="{1AE87C55-86B4-40B2-9D61-1004FE0F5E2D}" destId="{276F1366-769A-48DF-A8AD-F008C09AFB1A}" srcOrd="0" destOrd="0" presId="urn:microsoft.com/office/officeart/2005/8/layout/process1"/>
    <dgm:cxn modelId="{C6E64CD1-38B7-4BAF-AB9C-D807A2C958B4}" srcId="{7A92D1EE-356F-4B11-A834-91ED03E53B92}" destId="{C3DA5F88-80FE-409F-AB60-C152A8766062}" srcOrd="3" destOrd="0" parTransId="{708236BE-809E-4652-B4B0-DFE6E5837C69}" sibTransId="{1830BB55-1F9E-41A6-9336-F591090ED8F5}"/>
    <dgm:cxn modelId="{0B51B9F3-BC32-4A58-968F-3779C1BD14C7}" srcId="{7A92D1EE-356F-4B11-A834-91ED03E53B92}" destId="{40F90393-F40B-4A03-91A7-E3CD07725F3C}" srcOrd="0" destOrd="0" parTransId="{CB27ED15-3C84-4131-A50D-BE398D0730B3}" sibTransId="{094C25CC-0214-455B-A3E2-0D2FD1041B11}"/>
    <dgm:cxn modelId="{7A856CF5-30CC-4136-8D3C-FCF54331E70F}" type="presOf" srcId="{C3DA5F88-80FE-409F-AB60-C152A8766062}" destId="{5F4CE5E2-1CD9-459C-822D-4017473D8EDB}" srcOrd="0" destOrd="0" presId="urn:microsoft.com/office/officeart/2005/8/layout/process1"/>
    <dgm:cxn modelId="{61D85F8C-8767-44E7-999E-6ADBA8892607}" type="presParOf" srcId="{56A91707-B10B-416E-88F7-63A575A6BFE0}" destId="{776688CE-14F5-423A-B335-1C02F71243AF}" srcOrd="0" destOrd="0" presId="urn:microsoft.com/office/officeart/2005/8/layout/process1"/>
    <dgm:cxn modelId="{A86A846B-A3A8-426F-A80F-27ED420CCADA}" type="presParOf" srcId="{56A91707-B10B-416E-88F7-63A575A6BFE0}" destId="{302E3FFF-CF8D-4A75-B776-A4D58C22D6AB}" srcOrd="1" destOrd="0" presId="urn:microsoft.com/office/officeart/2005/8/layout/process1"/>
    <dgm:cxn modelId="{52B948BC-D865-47F8-A149-E1F42648AB2C}" type="presParOf" srcId="{302E3FFF-CF8D-4A75-B776-A4D58C22D6AB}" destId="{31E39A70-A916-44C0-B822-982780A83D3F}" srcOrd="0" destOrd="0" presId="urn:microsoft.com/office/officeart/2005/8/layout/process1"/>
    <dgm:cxn modelId="{C9CDD934-62C9-4ACC-AFAD-81049F08B03F}" type="presParOf" srcId="{56A91707-B10B-416E-88F7-63A575A6BFE0}" destId="{48C13C3A-EE2C-47DD-881D-5CE30C96420D}" srcOrd="2" destOrd="0" presId="urn:microsoft.com/office/officeart/2005/8/layout/process1"/>
    <dgm:cxn modelId="{C8EF7270-440B-4CE8-9EEE-8BCC326CD84E}" type="presParOf" srcId="{56A91707-B10B-416E-88F7-63A575A6BFE0}" destId="{0C377BA4-37E1-484A-A06E-F0E8A7AC7A86}" srcOrd="3" destOrd="0" presId="urn:microsoft.com/office/officeart/2005/8/layout/process1"/>
    <dgm:cxn modelId="{95BBA6FE-283F-4611-BF62-505E279A5D29}" type="presParOf" srcId="{0C377BA4-37E1-484A-A06E-F0E8A7AC7A86}" destId="{8DE14AE7-2EE8-4B64-B7C4-A2D4ECBCDF92}" srcOrd="0" destOrd="0" presId="urn:microsoft.com/office/officeart/2005/8/layout/process1"/>
    <dgm:cxn modelId="{C903DC1F-71D5-4256-9B00-568473F81B8A}" type="presParOf" srcId="{56A91707-B10B-416E-88F7-63A575A6BFE0}" destId="{50397521-D2A0-47DC-BF10-F7E57FDC5D52}" srcOrd="4" destOrd="0" presId="urn:microsoft.com/office/officeart/2005/8/layout/process1"/>
    <dgm:cxn modelId="{4B7B1941-332C-4D75-A254-4600E0A57F3A}" type="presParOf" srcId="{56A91707-B10B-416E-88F7-63A575A6BFE0}" destId="{9CA5AA20-3ED2-4628-B225-4C25957FD0F4}" srcOrd="5" destOrd="0" presId="urn:microsoft.com/office/officeart/2005/8/layout/process1"/>
    <dgm:cxn modelId="{F24D0D0D-8F6A-488B-A06D-1B05A2C7CB76}" type="presParOf" srcId="{9CA5AA20-3ED2-4628-B225-4C25957FD0F4}" destId="{41AD825C-B25A-4689-8F6E-A99A991B9FDC}" srcOrd="0" destOrd="0" presId="urn:microsoft.com/office/officeart/2005/8/layout/process1"/>
    <dgm:cxn modelId="{C18BA80D-5A87-4374-8417-18BD7A208829}" type="presParOf" srcId="{56A91707-B10B-416E-88F7-63A575A6BFE0}" destId="{5F4CE5E2-1CD9-459C-822D-4017473D8EDB}" srcOrd="6" destOrd="0" presId="urn:microsoft.com/office/officeart/2005/8/layout/process1"/>
    <dgm:cxn modelId="{F5E78FF6-5DB7-4E1F-9552-E5F53A17985E}" type="presParOf" srcId="{56A91707-B10B-416E-88F7-63A575A6BFE0}" destId="{31A31013-7DA9-4780-857F-3F71F5A81E18}" srcOrd="7" destOrd="0" presId="urn:microsoft.com/office/officeart/2005/8/layout/process1"/>
    <dgm:cxn modelId="{14C8454B-2AFD-46BD-A738-CFB79945FDCA}" type="presParOf" srcId="{31A31013-7DA9-4780-857F-3F71F5A81E18}" destId="{297E7B54-7C89-4985-B21B-F8CC4AE1EF94}" srcOrd="0" destOrd="0" presId="urn:microsoft.com/office/officeart/2005/8/layout/process1"/>
    <dgm:cxn modelId="{097870B6-30AC-4F11-989A-8B197EBA3B2B}" type="presParOf" srcId="{56A91707-B10B-416E-88F7-63A575A6BFE0}" destId="{D9A337D6-9751-4956-A1CB-1A0020EBD76C}" srcOrd="8" destOrd="0" presId="urn:microsoft.com/office/officeart/2005/8/layout/process1"/>
    <dgm:cxn modelId="{A50BE55A-40C1-45A2-8C76-59E319EEC158}" type="presParOf" srcId="{56A91707-B10B-416E-88F7-63A575A6BFE0}" destId="{276F1366-769A-48DF-A8AD-F008C09AFB1A}" srcOrd="9" destOrd="0" presId="urn:microsoft.com/office/officeart/2005/8/layout/process1"/>
    <dgm:cxn modelId="{8A014A86-471C-494B-9FF4-8F5ABB736C81}" type="presParOf" srcId="{276F1366-769A-48DF-A8AD-F008C09AFB1A}" destId="{7A45EDC1-5BD0-45F5-B26D-E4971BEAB25D}" srcOrd="0" destOrd="0" presId="urn:microsoft.com/office/officeart/2005/8/layout/process1"/>
    <dgm:cxn modelId="{683A3888-4FD7-46E5-B2C9-A7E9D5A8BC28}" type="presParOf" srcId="{56A91707-B10B-416E-88F7-63A575A6BFE0}" destId="{F1DDD182-782F-49BD-97F0-4C76974BA0E3}" srcOrd="10" destOrd="0" presId="urn:microsoft.com/office/officeart/2005/8/layout/process1"/>
    <dgm:cxn modelId="{65F5E956-E32C-4EC8-A875-55E29D452700}" type="presParOf" srcId="{56A91707-B10B-416E-88F7-63A575A6BFE0}" destId="{25D1CDBA-47D7-466D-A847-AB5917436517}" srcOrd="11" destOrd="0" presId="urn:microsoft.com/office/officeart/2005/8/layout/process1"/>
    <dgm:cxn modelId="{AF9A75EF-0790-4903-9205-0BC22DD6518C}" type="presParOf" srcId="{25D1CDBA-47D7-466D-A847-AB5917436517}" destId="{538B4380-2DE7-4E20-A153-A2BDA99CDABF}" srcOrd="0" destOrd="0" presId="urn:microsoft.com/office/officeart/2005/8/layout/process1"/>
    <dgm:cxn modelId="{B4A55C97-876F-4B23-B8BA-750F5EDF8E6B}" type="presParOf" srcId="{56A91707-B10B-416E-88F7-63A575A6BFE0}" destId="{794E8CEC-7EA7-434E-A12E-02E72C51C8A0}" srcOrd="12" destOrd="0" presId="urn:microsoft.com/office/officeart/2005/8/layout/process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2D1C65-BDB2-4965-96CB-1137A29CEABD}" type="doc">
      <dgm:prSet loTypeId="urn:microsoft.com/office/officeart/2008/layout/HorizontalMultiLevelHierarchy" loCatId="hierarchy" qsTypeId="urn:microsoft.com/office/officeart/2005/8/quickstyle/3d4" qsCatId="3D" csTypeId="urn:microsoft.com/office/officeart/2005/8/colors/colorful2" csCatId="colorful" phldr="1"/>
      <dgm:spPr/>
      <dgm:t>
        <a:bodyPr/>
        <a:lstStyle/>
        <a:p>
          <a:endParaRPr lang="en-US"/>
        </a:p>
      </dgm:t>
    </dgm:pt>
    <dgm:pt modelId="{CCAD47CB-B194-474D-92FB-CE2AF1FC266F}">
      <dgm:prSet phldrT="[Text]" custT="1"/>
      <dgm:spPr>
        <a:solidFill>
          <a:srgbClr val="2D4E6B"/>
        </a:solidFill>
        <a:ln>
          <a:noFill/>
        </a:ln>
        <a:effectLst>
          <a:outerShdw blurRad="57150" dist="19050" dir="5400000" algn="ctr" rotWithShape="0">
            <a:srgbClr val="000000">
              <a:alpha val="63000"/>
            </a:srgbClr>
          </a:outerShdw>
        </a:effectLst>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n-US" sz="2000" b="1" kern="1200" dirty="0">
              <a:solidFill>
                <a:prstClr val="white"/>
              </a:solidFill>
              <a:latin typeface="Avenir Next LT Pro" panose="020B0504020202020204" pitchFamily="34" charset="0"/>
              <a:ea typeface="+mn-ea"/>
              <a:cs typeface="+mn-cs"/>
            </a:rPr>
            <a:t>Vision Statement</a:t>
          </a:r>
        </a:p>
      </dgm:t>
    </dgm:pt>
    <dgm:pt modelId="{A3FE1A00-4FA4-4A3E-9BA1-D0CC2E240950}" type="parTrans" cxnId="{06C4BB6A-E806-44F9-BE71-C9C200F0DCCD}">
      <dgm:prSet/>
      <dgm:spPr/>
      <dgm:t>
        <a:bodyPr/>
        <a:lstStyle/>
        <a:p>
          <a:endParaRPr lang="en-US"/>
        </a:p>
      </dgm:t>
    </dgm:pt>
    <dgm:pt modelId="{0A4C0BE2-AC18-4FC1-B1CB-A9E372083669}" type="sibTrans" cxnId="{06C4BB6A-E806-44F9-BE71-C9C200F0DCCD}">
      <dgm:prSet/>
      <dgm:spPr/>
      <dgm:t>
        <a:bodyPr/>
        <a:lstStyle/>
        <a:p>
          <a:endParaRPr lang="en-US"/>
        </a:p>
      </dgm:t>
    </dgm:pt>
    <dgm:pt modelId="{232AF1E5-DEAF-4B10-A7C5-88FD2F7984AD}">
      <dgm:prSet phldrT="[Text]" custT="1"/>
      <dgm:spPr>
        <a:solidFill>
          <a:srgbClr val="578B5B"/>
        </a:solidFill>
        <a:ln>
          <a:noFill/>
        </a:ln>
        <a:effectLst>
          <a:outerShdw blurRad="57150" dist="19050" dir="5400000" algn="ctr" rotWithShape="0">
            <a:srgbClr val="000000">
              <a:alpha val="63000"/>
            </a:srgbClr>
          </a:outerShdw>
        </a:effectLst>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2000" kern="1200" dirty="0">
              <a:solidFill>
                <a:prstClr val="white"/>
              </a:solidFill>
              <a:latin typeface="Aptos" panose="02110004020202020204"/>
              <a:ea typeface="+mn-ea"/>
              <a:cs typeface="+mn-cs"/>
            </a:rPr>
            <a:t>Goal</a:t>
          </a:r>
        </a:p>
      </dgm:t>
    </dgm:pt>
    <dgm:pt modelId="{E6B9DB3C-F80A-48C8-B02F-E9BC73600779}" type="parTrans" cxnId="{BC155829-463A-4049-BDB7-474CCC3DF2C5}">
      <dgm:prSet/>
      <dgm:spPr/>
      <dgm:t>
        <a:bodyPr/>
        <a:lstStyle/>
        <a:p>
          <a:endParaRPr lang="en-US"/>
        </a:p>
      </dgm:t>
    </dgm:pt>
    <dgm:pt modelId="{993F3408-6940-4A38-B7EB-89F01049BE4C}" type="sibTrans" cxnId="{BC155829-463A-4049-BDB7-474CCC3DF2C5}">
      <dgm:prSet/>
      <dgm:spPr/>
      <dgm:t>
        <a:bodyPr/>
        <a:lstStyle/>
        <a:p>
          <a:endParaRPr lang="en-US"/>
        </a:p>
      </dgm:t>
    </dgm:pt>
    <dgm:pt modelId="{200EE58D-4CF3-4EE6-B174-CE595A4A3694}">
      <dgm:prSet phldrT="[Text]" custT="1"/>
      <dgm:spPr>
        <a:solidFill>
          <a:srgbClr val="F9EAC3"/>
        </a:solidFill>
        <a:ln>
          <a:solidFill>
            <a:srgbClr val="C6E0F2"/>
          </a:solidFill>
        </a:ln>
        <a:effectLst>
          <a:outerShdw blurRad="57150" dist="19050" dir="5400000" algn="ctr" rotWithShape="0">
            <a:srgbClr val="000000">
              <a:alpha val="63000"/>
            </a:srgbClr>
          </a:outerShdw>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b="1" kern="1200" dirty="0">
              <a:solidFill>
                <a:schemeClr val="bg1"/>
              </a:solidFill>
              <a:latin typeface="Aptos" panose="02110004020202020204"/>
              <a:ea typeface="+mn-ea"/>
              <a:cs typeface="+mn-cs"/>
            </a:rPr>
            <a:t>Objective</a:t>
          </a:r>
        </a:p>
      </dgm:t>
    </dgm:pt>
    <dgm:pt modelId="{7953CF96-C3A8-46C3-8D47-72CAD4B51D41}" type="parTrans" cxnId="{2A0459DF-F162-4681-8816-1417F20408B3}">
      <dgm:prSet/>
      <dgm:spPr>
        <a:ln>
          <a:solidFill>
            <a:srgbClr val="F9EAC3"/>
          </a:solidFill>
        </a:ln>
      </dgm:spPr>
      <dgm:t>
        <a:bodyPr/>
        <a:lstStyle/>
        <a:p>
          <a:endParaRPr lang="en-US"/>
        </a:p>
      </dgm:t>
    </dgm:pt>
    <dgm:pt modelId="{9AF38A45-DC23-4FFA-97B7-F505288B46DC}" type="sibTrans" cxnId="{2A0459DF-F162-4681-8816-1417F20408B3}">
      <dgm:prSet/>
      <dgm:spPr/>
      <dgm:t>
        <a:bodyPr/>
        <a:lstStyle/>
        <a:p>
          <a:endParaRPr lang="en-US"/>
        </a:p>
      </dgm:t>
    </dgm:pt>
    <dgm:pt modelId="{DF03C337-D15C-4805-AB48-7D05ECD777BD}">
      <dgm:prSet phldrT="[Text]" custT="1"/>
      <dgm:spPr>
        <a:solidFill>
          <a:srgbClr val="578B5B"/>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2000" kern="1200" dirty="0">
              <a:solidFill>
                <a:prstClr val="white"/>
              </a:solidFill>
              <a:latin typeface="Aptos" panose="02110004020202020204"/>
              <a:ea typeface="+mn-ea"/>
              <a:cs typeface="+mn-cs"/>
            </a:rPr>
            <a:t>Goal</a:t>
          </a:r>
        </a:p>
      </dgm:t>
    </dgm:pt>
    <dgm:pt modelId="{45A817CD-CC6A-474F-ABC5-9678A1C8858F}" type="parTrans" cxnId="{0C0024EC-8BB1-45B6-9A17-E680448D6006}">
      <dgm:prSet/>
      <dgm:spPr/>
      <dgm:t>
        <a:bodyPr/>
        <a:lstStyle/>
        <a:p>
          <a:endParaRPr lang="en-US"/>
        </a:p>
      </dgm:t>
    </dgm:pt>
    <dgm:pt modelId="{3E3BABC7-7219-4E0E-A033-3AC4D3FC0C6E}" type="sibTrans" cxnId="{0C0024EC-8BB1-45B6-9A17-E680448D6006}">
      <dgm:prSet/>
      <dgm:spPr/>
      <dgm:t>
        <a:bodyPr/>
        <a:lstStyle/>
        <a:p>
          <a:endParaRPr lang="en-US"/>
        </a:p>
      </dgm:t>
    </dgm:pt>
    <dgm:pt modelId="{C21F0B7A-7335-4A03-8D3F-B348D4DE4EC7}">
      <dgm:prSet phldrT="[Text]" custT="1"/>
      <dgm:spPr>
        <a:solidFill>
          <a:srgbClr val="F9EAC3"/>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b="1" kern="1200" dirty="0">
              <a:solidFill>
                <a:schemeClr val="bg1"/>
              </a:solidFill>
              <a:latin typeface="Gill Sans MT" panose="020B0502020104020203" pitchFamily="34" charset="0"/>
              <a:ea typeface="+mn-ea"/>
              <a:cs typeface="+mn-cs"/>
            </a:rPr>
            <a:t>Objective</a:t>
          </a:r>
        </a:p>
      </dgm:t>
    </dgm:pt>
    <dgm:pt modelId="{0F5A1835-548C-4FE5-9456-E0F12CDC2FBA}" type="sibTrans" cxnId="{3A42903E-A5A9-415D-8A38-018ECE137BDF}">
      <dgm:prSet/>
      <dgm:spPr/>
      <dgm:t>
        <a:bodyPr/>
        <a:lstStyle/>
        <a:p>
          <a:endParaRPr lang="en-US"/>
        </a:p>
      </dgm:t>
    </dgm:pt>
    <dgm:pt modelId="{C2F251CD-6BD1-4FF5-99FB-ED29F8A74C67}" type="parTrans" cxnId="{3A42903E-A5A9-415D-8A38-018ECE137BDF}">
      <dgm:prSet/>
      <dgm:spPr>
        <a:ln>
          <a:solidFill>
            <a:srgbClr val="F9EAC3"/>
          </a:solidFill>
        </a:ln>
      </dgm:spPr>
      <dgm:t>
        <a:bodyPr/>
        <a:lstStyle/>
        <a:p>
          <a:endParaRPr lang="en-US"/>
        </a:p>
      </dgm:t>
    </dgm:pt>
    <dgm:pt modelId="{580A89B0-070A-42DA-B926-8D3E595F2E63}">
      <dgm:prSet custT="1"/>
      <dgm:spPr>
        <a:solidFill>
          <a:srgbClr val="578B5B"/>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gm:spPr>
      <dgm:t>
        <a:bodyPr spcFirstLastPara="0" vert="horz" wrap="square" lIns="68580" tIns="68580" rIns="68580" bIns="68580" numCol="1" spcCol="1270" anchor="ctr" anchorCtr="0"/>
        <a:lstStyle/>
        <a:p>
          <a:pPr marL="0" lvl="0" indent="0" algn="ctr" defTabSz="800100">
            <a:lnSpc>
              <a:spcPct val="90000"/>
            </a:lnSpc>
            <a:spcBef>
              <a:spcPct val="0"/>
            </a:spcBef>
            <a:spcAft>
              <a:spcPct val="35000"/>
            </a:spcAft>
            <a:buNone/>
          </a:pPr>
          <a:r>
            <a:rPr lang="en-US" sz="2000" kern="1200" dirty="0">
              <a:solidFill>
                <a:prstClr val="white"/>
              </a:solidFill>
              <a:latin typeface="Aptos" panose="02110004020202020204"/>
              <a:ea typeface="+mn-ea"/>
              <a:cs typeface="+mn-cs"/>
            </a:rPr>
            <a:t>Goal</a:t>
          </a:r>
          <a:r>
            <a:rPr lang="en-US" sz="1100" kern="1200" dirty="0">
              <a:solidFill>
                <a:prstClr val="white"/>
              </a:solidFill>
              <a:latin typeface="Aptos" panose="02110004020202020204"/>
              <a:ea typeface="+mn-ea"/>
              <a:cs typeface="+mn-cs"/>
            </a:rPr>
            <a:t> </a:t>
          </a:r>
        </a:p>
      </dgm:t>
    </dgm:pt>
    <dgm:pt modelId="{46E0A1D1-C7B2-4222-A8A9-E4795BB7AD5C}" type="parTrans" cxnId="{C623F805-8E11-47A5-AA06-59D88ACCBA71}">
      <dgm:prSet/>
      <dgm:spPr/>
      <dgm:t>
        <a:bodyPr/>
        <a:lstStyle/>
        <a:p>
          <a:endParaRPr lang="en-US"/>
        </a:p>
      </dgm:t>
    </dgm:pt>
    <dgm:pt modelId="{BBB6C7A6-EDB3-4829-9347-189F4D1539DD}" type="sibTrans" cxnId="{C623F805-8E11-47A5-AA06-59D88ACCBA71}">
      <dgm:prSet/>
      <dgm:spPr/>
      <dgm:t>
        <a:bodyPr/>
        <a:lstStyle/>
        <a:p>
          <a:endParaRPr lang="en-US"/>
        </a:p>
      </dgm:t>
    </dgm:pt>
    <dgm:pt modelId="{6F7B76E1-649F-4672-8857-A6332F8B72A4}">
      <dgm:prSet custT="1"/>
      <dgm:spPr>
        <a:solidFill>
          <a:srgbClr val="F9EAC3"/>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b="1" kern="1200" dirty="0">
              <a:solidFill>
                <a:schemeClr val="bg1"/>
              </a:solidFill>
              <a:latin typeface="Gill Sans MT" panose="020B0502020104020203" pitchFamily="34" charset="0"/>
              <a:ea typeface="+mn-ea"/>
              <a:cs typeface="+mn-cs"/>
            </a:rPr>
            <a:t>Objective</a:t>
          </a:r>
        </a:p>
      </dgm:t>
    </dgm:pt>
    <dgm:pt modelId="{5D782D30-6D78-49DA-A1FA-A18EF9C4EDD2}" type="parTrans" cxnId="{29132B8B-8797-436A-B382-1E04C59B7C2F}">
      <dgm:prSet/>
      <dgm:spPr>
        <a:ln>
          <a:solidFill>
            <a:srgbClr val="F9EAC3"/>
          </a:solidFill>
        </a:ln>
      </dgm:spPr>
      <dgm:t>
        <a:bodyPr/>
        <a:lstStyle/>
        <a:p>
          <a:endParaRPr lang="en-US"/>
        </a:p>
      </dgm:t>
    </dgm:pt>
    <dgm:pt modelId="{FDF12F55-A56C-4CC0-B96F-1AF78A266B27}" type="sibTrans" cxnId="{29132B8B-8797-436A-B382-1E04C59B7C2F}">
      <dgm:prSet/>
      <dgm:spPr/>
      <dgm:t>
        <a:bodyPr/>
        <a:lstStyle/>
        <a:p>
          <a:endParaRPr lang="en-US"/>
        </a:p>
      </dgm:t>
    </dgm:pt>
    <dgm:pt modelId="{6F1EBBC7-A378-4711-9E9A-FC1821F83FF9}">
      <dgm:prSet custT="1"/>
      <dgm:spPr>
        <a:solidFill>
          <a:srgbClr val="F9EAC3"/>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b="1" kern="1200" dirty="0">
              <a:solidFill>
                <a:schemeClr val="bg1"/>
              </a:solidFill>
              <a:latin typeface="Gill Sans MT" panose="020B0502020104020203" pitchFamily="34" charset="0"/>
              <a:ea typeface="+mn-ea"/>
              <a:cs typeface="+mn-cs"/>
            </a:rPr>
            <a:t>Objective</a:t>
          </a:r>
        </a:p>
      </dgm:t>
    </dgm:pt>
    <dgm:pt modelId="{76945522-B511-4591-8770-692C3D8FF995}" type="parTrans" cxnId="{183A2DAE-DA82-4597-892C-4F25C718154F}">
      <dgm:prSet/>
      <dgm:spPr>
        <a:ln>
          <a:solidFill>
            <a:srgbClr val="F9EAC3"/>
          </a:solidFill>
        </a:ln>
      </dgm:spPr>
      <dgm:t>
        <a:bodyPr/>
        <a:lstStyle/>
        <a:p>
          <a:endParaRPr lang="en-US"/>
        </a:p>
      </dgm:t>
    </dgm:pt>
    <dgm:pt modelId="{972FD949-B4B6-4B81-98D9-3999E690830C}" type="sibTrans" cxnId="{183A2DAE-DA82-4597-892C-4F25C718154F}">
      <dgm:prSet/>
      <dgm:spPr/>
      <dgm:t>
        <a:bodyPr/>
        <a:lstStyle/>
        <a:p>
          <a:endParaRPr lang="en-US"/>
        </a:p>
      </dgm:t>
    </dgm:pt>
    <dgm:pt modelId="{2C7E9CCE-4272-4117-B435-0FC4FA25B23F}">
      <dgm:prSet custT="1"/>
      <dgm:spPr>
        <a:solidFill>
          <a:srgbClr val="F9EAC3"/>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b="1" kern="1200" dirty="0">
              <a:solidFill>
                <a:schemeClr val="bg1"/>
              </a:solidFill>
              <a:latin typeface="Gill Sans MT" panose="020B0502020104020203" pitchFamily="34" charset="0"/>
              <a:ea typeface="+mn-ea"/>
              <a:cs typeface="+mn-cs"/>
            </a:rPr>
            <a:t>Objective</a:t>
          </a:r>
        </a:p>
      </dgm:t>
    </dgm:pt>
    <dgm:pt modelId="{A6978000-A19E-4F84-92BC-F23BA1D5EE45}" type="parTrans" cxnId="{53ABF58E-8ABD-4EA9-9F2F-E5FC87AB649B}">
      <dgm:prSet/>
      <dgm:spPr>
        <a:ln>
          <a:solidFill>
            <a:srgbClr val="F9EAC3"/>
          </a:solidFill>
        </a:ln>
      </dgm:spPr>
      <dgm:t>
        <a:bodyPr/>
        <a:lstStyle/>
        <a:p>
          <a:endParaRPr lang="en-US"/>
        </a:p>
      </dgm:t>
    </dgm:pt>
    <dgm:pt modelId="{12C5A18D-9163-4175-BD7C-0965169C6FE7}" type="sibTrans" cxnId="{53ABF58E-8ABD-4EA9-9F2F-E5FC87AB649B}">
      <dgm:prSet/>
      <dgm:spPr/>
      <dgm:t>
        <a:bodyPr/>
        <a:lstStyle/>
        <a:p>
          <a:endParaRPr lang="en-US"/>
        </a:p>
      </dgm:t>
    </dgm:pt>
    <dgm:pt modelId="{014E7DED-69D5-4963-A4C4-6E8BDF79BD7A}">
      <dgm:prSet custT="1"/>
      <dgm:spPr>
        <a:solidFill>
          <a:srgbClr val="F9EAC3"/>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b="1" kern="1200" dirty="0">
              <a:solidFill>
                <a:schemeClr val="bg1"/>
              </a:solidFill>
              <a:latin typeface="Aptos" panose="02110004020202020204"/>
              <a:ea typeface="+mn-ea"/>
              <a:cs typeface="+mn-cs"/>
            </a:rPr>
            <a:t>Objective</a:t>
          </a:r>
          <a:r>
            <a:rPr lang="en-US" sz="1050" b="1" kern="1200" dirty="0">
              <a:solidFill>
                <a:schemeClr val="bg1"/>
              </a:solidFill>
              <a:latin typeface="Aptos" panose="02110004020202020204"/>
              <a:ea typeface="+mn-ea"/>
              <a:cs typeface="+mn-cs"/>
            </a:rPr>
            <a:t> </a:t>
          </a:r>
        </a:p>
      </dgm:t>
    </dgm:pt>
    <dgm:pt modelId="{050F3FA8-64AE-4A83-806D-42CC8C0F5F6A}" type="parTrans" cxnId="{3383EB21-5C78-4790-8799-6BC7CE5FF2EB}">
      <dgm:prSet/>
      <dgm:spPr>
        <a:ln>
          <a:solidFill>
            <a:srgbClr val="F9EAC3"/>
          </a:solidFill>
        </a:ln>
      </dgm:spPr>
      <dgm:t>
        <a:bodyPr/>
        <a:lstStyle/>
        <a:p>
          <a:endParaRPr lang="en-US"/>
        </a:p>
      </dgm:t>
    </dgm:pt>
    <dgm:pt modelId="{3625D9C6-F054-48C1-9106-9E125220975D}" type="sibTrans" cxnId="{3383EB21-5C78-4790-8799-6BC7CE5FF2EB}">
      <dgm:prSet/>
      <dgm:spPr/>
      <dgm:t>
        <a:bodyPr/>
        <a:lstStyle/>
        <a:p>
          <a:endParaRPr lang="en-US"/>
        </a:p>
      </dgm:t>
    </dgm:pt>
    <dgm:pt modelId="{5251A34A-674E-402D-8BFD-7C9CA2D409D7}">
      <dgm:prSet custT="1"/>
      <dgm:spPr>
        <a:solidFill>
          <a:srgbClr val="F9EAC3"/>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en-US" sz="1200" b="1" kern="1200" dirty="0">
              <a:solidFill>
                <a:schemeClr val="bg1"/>
              </a:solidFill>
              <a:latin typeface="Aptos" panose="02110004020202020204"/>
              <a:ea typeface="+mn-ea"/>
              <a:cs typeface="+mn-cs"/>
            </a:rPr>
            <a:t>Objective</a:t>
          </a:r>
        </a:p>
      </dgm:t>
    </dgm:pt>
    <dgm:pt modelId="{BB9165F7-9F91-479F-93FF-0A27848704DB}" type="parTrans" cxnId="{BF9B93FE-58CC-4200-81BC-822D456FE041}">
      <dgm:prSet/>
      <dgm:spPr>
        <a:ln>
          <a:solidFill>
            <a:srgbClr val="F9EAC3"/>
          </a:solidFill>
        </a:ln>
      </dgm:spPr>
      <dgm:t>
        <a:bodyPr/>
        <a:lstStyle/>
        <a:p>
          <a:endParaRPr lang="en-US"/>
        </a:p>
      </dgm:t>
    </dgm:pt>
    <dgm:pt modelId="{80ACA1F2-D00C-4373-87C0-5A5A34A2139C}" type="sibTrans" cxnId="{BF9B93FE-58CC-4200-81BC-822D456FE041}">
      <dgm:prSet/>
      <dgm:spPr/>
      <dgm:t>
        <a:bodyPr/>
        <a:lstStyle/>
        <a:p>
          <a:endParaRPr lang="en-US"/>
        </a:p>
      </dgm:t>
    </dgm:pt>
    <dgm:pt modelId="{F677D238-149C-43D8-A5A8-EA1212A8D881}" type="pres">
      <dgm:prSet presAssocID="{162D1C65-BDB2-4965-96CB-1137A29CEABD}" presName="Name0" presStyleCnt="0">
        <dgm:presLayoutVars>
          <dgm:chPref val="1"/>
          <dgm:dir/>
          <dgm:animOne val="branch"/>
          <dgm:animLvl val="lvl"/>
          <dgm:resizeHandles val="exact"/>
        </dgm:presLayoutVars>
      </dgm:prSet>
      <dgm:spPr/>
    </dgm:pt>
    <dgm:pt modelId="{EAB47D37-44C6-48B6-8929-D606B18BB501}" type="pres">
      <dgm:prSet presAssocID="{CCAD47CB-B194-474D-92FB-CE2AF1FC266F}" presName="root1" presStyleCnt="0"/>
      <dgm:spPr/>
    </dgm:pt>
    <dgm:pt modelId="{CC997F9F-0355-459F-9513-FC710B97E660}" type="pres">
      <dgm:prSet presAssocID="{CCAD47CB-B194-474D-92FB-CE2AF1FC266F}" presName="LevelOneTextNode" presStyleLbl="node0" presStyleIdx="0" presStyleCnt="1" custLinFactNeighborX="-41211" custLinFactNeighborY="1119">
        <dgm:presLayoutVars>
          <dgm:chPref val="3"/>
        </dgm:presLayoutVars>
      </dgm:prSet>
      <dgm:spPr>
        <a:xfrm rot="16200000">
          <a:off x="343070" y="1887553"/>
          <a:ext cx="3459364" cy="657279"/>
        </a:xfrm>
        <a:prstGeom prst="rect">
          <a:avLst/>
        </a:prstGeom>
      </dgm:spPr>
    </dgm:pt>
    <dgm:pt modelId="{FB8E64DF-7FD9-492B-975F-8D5110B54485}" type="pres">
      <dgm:prSet presAssocID="{CCAD47CB-B194-474D-92FB-CE2AF1FC266F}" presName="level2hierChild" presStyleCnt="0"/>
      <dgm:spPr/>
    </dgm:pt>
    <dgm:pt modelId="{ABEAD6DB-E8B3-42AA-9733-E577EC3902EC}" type="pres">
      <dgm:prSet presAssocID="{E6B9DB3C-F80A-48C8-B02F-E9BC73600779}" presName="conn2-1" presStyleLbl="parChTrans1D2" presStyleIdx="0" presStyleCnt="3"/>
      <dgm:spPr/>
    </dgm:pt>
    <dgm:pt modelId="{985E601C-0ED3-4AC3-A321-A4EAF84B9123}" type="pres">
      <dgm:prSet presAssocID="{E6B9DB3C-F80A-48C8-B02F-E9BC73600779}" presName="connTx" presStyleLbl="parChTrans1D2" presStyleIdx="0" presStyleCnt="3"/>
      <dgm:spPr/>
    </dgm:pt>
    <dgm:pt modelId="{86AF7F78-8ED4-43D3-9393-17EEE1C430D1}" type="pres">
      <dgm:prSet presAssocID="{232AF1E5-DEAF-4B10-A7C5-88FD2F7984AD}" presName="root2" presStyleCnt="0"/>
      <dgm:spPr/>
    </dgm:pt>
    <dgm:pt modelId="{DF0DE95D-14CC-4807-B14A-BD01DE034013}" type="pres">
      <dgm:prSet presAssocID="{232AF1E5-DEAF-4B10-A7C5-88FD2F7984AD}" presName="LevelTwoTextNode" presStyleLbl="node2" presStyleIdx="0" presStyleCnt="3">
        <dgm:presLayoutVars>
          <dgm:chPref val="3"/>
        </dgm:presLayoutVars>
      </dgm:prSet>
      <dgm:spPr>
        <a:xfrm>
          <a:off x="3103439" y="245"/>
          <a:ext cx="2155876" cy="657279"/>
        </a:xfrm>
        <a:prstGeom prst="rect">
          <a:avLst/>
        </a:prstGeom>
      </dgm:spPr>
    </dgm:pt>
    <dgm:pt modelId="{5F955294-254F-47F2-9C82-C6D3DD6AFE9D}" type="pres">
      <dgm:prSet presAssocID="{232AF1E5-DEAF-4B10-A7C5-88FD2F7984AD}" presName="level3hierChild" presStyleCnt="0"/>
      <dgm:spPr/>
    </dgm:pt>
    <dgm:pt modelId="{C4AE0FBA-967B-4906-8F8D-15BAF715B188}" type="pres">
      <dgm:prSet presAssocID="{7953CF96-C3A8-46C3-8D47-72CAD4B51D41}" presName="conn2-1" presStyleLbl="parChTrans1D3" presStyleIdx="0" presStyleCnt="7"/>
      <dgm:spPr/>
    </dgm:pt>
    <dgm:pt modelId="{F474FAB0-0FE0-4D28-BD8B-1C866BBF3D9B}" type="pres">
      <dgm:prSet presAssocID="{7953CF96-C3A8-46C3-8D47-72CAD4B51D41}" presName="connTx" presStyleLbl="parChTrans1D3" presStyleIdx="0" presStyleCnt="7"/>
      <dgm:spPr/>
    </dgm:pt>
    <dgm:pt modelId="{2F66A03B-9571-4069-8BDB-8ABA4EF20D74}" type="pres">
      <dgm:prSet presAssocID="{200EE58D-4CF3-4EE6-B174-CE595A4A3694}" presName="root2" presStyleCnt="0"/>
      <dgm:spPr/>
    </dgm:pt>
    <dgm:pt modelId="{8D023C07-779C-4C7D-95A0-2F5F52971B46}" type="pres">
      <dgm:prSet presAssocID="{200EE58D-4CF3-4EE6-B174-CE595A4A3694}" presName="LevelTwoTextNode" presStyleLbl="node3" presStyleIdx="0" presStyleCnt="7">
        <dgm:presLayoutVars>
          <dgm:chPref val="3"/>
        </dgm:presLayoutVars>
      </dgm:prSet>
      <dgm:spPr>
        <a:xfrm>
          <a:off x="5690490" y="245"/>
          <a:ext cx="2155876" cy="657279"/>
        </a:xfrm>
        <a:prstGeom prst="rect">
          <a:avLst/>
        </a:prstGeom>
      </dgm:spPr>
    </dgm:pt>
    <dgm:pt modelId="{7B0A7F74-306B-4CBB-8961-849881985A99}" type="pres">
      <dgm:prSet presAssocID="{200EE58D-4CF3-4EE6-B174-CE595A4A3694}" presName="level3hierChild" presStyleCnt="0"/>
      <dgm:spPr/>
    </dgm:pt>
    <dgm:pt modelId="{52490EDD-8A3C-458D-8AB7-5C3E5CB85608}" type="pres">
      <dgm:prSet presAssocID="{46E0A1D1-C7B2-4222-A8A9-E4795BB7AD5C}" presName="conn2-1" presStyleLbl="parChTrans1D2" presStyleIdx="1" presStyleCnt="3"/>
      <dgm:spPr/>
    </dgm:pt>
    <dgm:pt modelId="{88C8216F-A22D-4E07-A5D1-8DFA76B75445}" type="pres">
      <dgm:prSet presAssocID="{46E0A1D1-C7B2-4222-A8A9-E4795BB7AD5C}" presName="connTx" presStyleLbl="parChTrans1D2" presStyleIdx="1" presStyleCnt="3"/>
      <dgm:spPr/>
    </dgm:pt>
    <dgm:pt modelId="{12B86FDD-4CAA-4952-AE3A-3571E3EC0678}" type="pres">
      <dgm:prSet presAssocID="{580A89B0-070A-42DA-B926-8D3E595F2E63}" presName="root2" presStyleCnt="0"/>
      <dgm:spPr/>
    </dgm:pt>
    <dgm:pt modelId="{D52D6B24-1F58-43C7-99D5-49AFC57583A2}" type="pres">
      <dgm:prSet presAssocID="{580A89B0-070A-42DA-B926-8D3E595F2E63}" presName="LevelTwoTextNode" presStyleLbl="node2" presStyleIdx="1" presStyleCnt="3" custLinFactY="1079" custLinFactNeighborX="-663" custLinFactNeighborY="100000">
        <dgm:presLayoutVars>
          <dgm:chPref val="3"/>
        </dgm:presLayoutVars>
      </dgm:prSet>
      <dgm:spPr>
        <a:xfrm>
          <a:off x="3089145" y="1897015"/>
          <a:ext cx="2155876" cy="657279"/>
        </a:xfrm>
        <a:prstGeom prst="rect">
          <a:avLst/>
        </a:prstGeom>
      </dgm:spPr>
    </dgm:pt>
    <dgm:pt modelId="{79F4B714-078D-4600-B089-D0BADC06EF48}" type="pres">
      <dgm:prSet presAssocID="{580A89B0-070A-42DA-B926-8D3E595F2E63}" presName="level3hierChild" presStyleCnt="0"/>
      <dgm:spPr/>
    </dgm:pt>
    <dgm:pt modelId="{AF6E5B1D-1561-4404-A92D-946C5062DAC6}" type="pres">
      <dgm:prSet presAssocID="{050F3FA8-64AE-4A83-806D-42CC8C0F5F6A}" presName="conn2-1" presStyleLbl="parChTrans1D3" presStyleIdx="1" presStyleCnt="7"/>
      <dgm:spPr/>
    </dgm:pt>
    <dgm:pt modelId="{9E6D3397-4461-47AA-A266-CC5933698E75}" type="pres">
      <dgm:prSet presAssocID="{050F3FA8-64AE-4A83-806D-42CC8C0F5F6A}" presName="connTx" presStyleLbl="parChTrans1D3" presStyleIdx="1" presStyleCnt="7"/>
      <dgm:spPr/>
    </dgm:pt>
    <dgm:pt modelId="{F3C87A6E-EEFE-4139-82D4-1093514E99F2}" type="pres">
      <dgm:prSet presAssocID="{014E7DED-69D5-4963-A4C4-6E8BDF79BD7A}" presName="root2" presStyleCnt="0"/>
      <dgm:spPr/>
    </dgm:pt>
    <dgm:pt modelId="{B058BB6E-A969-46FB-BE71-6253228FCDAA}" type="pres">
      <dgm:prSet presAssocID="{014E7DED-69D5-4963-A4C4-6E8BDF79BD7A}" presName="LevelTwoTextNode" presStyleLbl="node3" presStyleIdx="1" presStyleCnt="7">
        <dgm:presLayoutVars>
          <dgm:chPref val="3"/>
        </dgm:presLayoutVars>
      </dgm:prSet>
      <dgm:spPr>
        <a:xfrm>
          <a:off x="5690490" y="821844"/>
          <a:ext cx="2155876" cy="657279"/>
        </a:xfrm>
        <a:prstGeom prst="rect">
          <a:avLst/>
        </a:prstGeom>
      </dgm:spPr>
    </dgm:pt>
    <dgm:pt modelId="{9CB7D96A-2DA7-46B4-9F46-5040AF4EA721}" type="pres">
      <dgm:prSet presAssocID="{014E7DED-69D5-4963-A4C4-6E8BDF79BD7A}" presName="level3hierChild" presStyleCnt="0"/>
      <dgm:spPr/>
    </dgm:pt>
    <dgm:pt modelId="{D9DD4884-1BC5-452E-B62B-DE47C316DAF6}" type="pres">
      <dgm:prSet presAssocID="{BB9165F7-9F91-479F-93FF-0A27848704DB}" presName="conn2-1" presStyleLbl="parChTrans1D3" presStyleIdx="2" presStyleCnt="7"/>
      <dgm:spPr/>
    </dgm:pt>
    <dgm:pt modelId="{508F7600-8910-45AC-BF66-898DCB56E314}" type="pres">
      <dgm:prSet presAssocID="{BB9165F7-9F91-479F-93FF-0A27848704DB}" presName="connTx" presStyleLbl="parChTrans1D3" presStyleIdx="2" presStyleCnt="7"/>
      <dgm:spPr/>
    </dgm:pt>
    <dgm:pt modelId="{11115E91-9A03-46DC-B8EC-D21973FAD7C7}" type="pres">
      <dgm:prSet presAssocID="{5251A34A-674E-402D-8BFD-7C9CA2D409D7}" presName="root2" presStyleCnt="0"/>
      <dgm:spPr/>
    </dgm:pt>
    <dgm:pt modelId="{6AED45D2-5753-4A41-AF91-2BDA259C0AEE}" type="pres">
      <dgm:prSet presAssocID="{5251A34A-674E-402D-8BFD-7C9CA2D409D7}" presName="LevelTwoTextNode" presStyleLbl="node3" presStyleIdx="2" presStyleCnt="7" custLinFactNeighborX="-331" custLinFactNeighborY="-3327">
        <dgm:presLayoutVars>
          <dgm:chPref val="3"/>
        </dgm:presLayoutVars>
      </dgm:prSet>
      <dgm:spPr>
        <a:xfrm>
          <a:off x="5690490" y="1643443"/>
          <a:ext cx="2155876" cy="657279"/>
        </a:xfrm>
        <a:prstGeom prst="rect">
          <a:avLst/>
        </a:prstGeom>
      </dgm:spPr>
    </dgm:pt>
    <dgm:pt modelId="{1FA6FA75-EBA4-424B-B9C3-C5EF890F8E9F}" type="pres">
      <dgm:prSet presAssocID="{5251A34A-674E-402D-8BFD-7C9CA2D409D7}" presName="level3hierChild" presStyleCnt="0"/>
      <dgm:spPr/>
    </dgm:pt>
    <dgm:pt modelId="{83D1DDB0-68CF-472A-BA19-E8F96561E79A}" type="pres">
      <dgm:prSet presAssocID="{45A817CD-CC6A-474F-ABC5-9678A1C8858F}" presName="conn2-1" presStyleLbl="parChTrans1D2" presStyleIdx="2" presStyleCnt="3"/>
      <dgm:spPr/>
    </dgm:pt>
    <dgm:pt modelId="{4C19B436-B25A-48A5-827C-060470842BB2}" type="pres">
      <dgm:prSet presAssocID="{45A817CD-CC6A-474F-ABC5-9678A1C8858F}" presName="connTx" presStyleLbl="parChTrans1D2" presStyleIdx="2" presStyleCnt="3"/>
      <dgm:spPr/>
    </dgm:pt>
    <dgm:pt modelId="{F1BAF746-EC77-4F49-8140-A126169488DD}" type="pres">
      <dgm:prSet presAssocID="{DF03C337-D15C-4805-AB48-7D05ECD777BD}" presName="root2" presStyleCnt="0"/>
      <dgm:spPr/>
    </dgm:pt>
    <dgm:pt modelId="{60993812-2193-4543-B81C-AB368E82D0C1}" type="pres">
      <dgm:prSet presAssocID="{DF03C337-D15C-4805-AB48-7D05ECD777BD}" presName="LevelTwoTextNode" presStyleLbl="node2" presStyleIdx="2" presStyleCnt="3" custLinFactNeighborX="-331" custLinFactNeighborY="2173">
        <dgm:presLayoutVars>
          <dgm:chPref val="3"/>
        </dgm:presLayoutVars>
      </dgm:prSet>
      <dgm:spPr>
        <a:xfrm>
          <a:off x="3103439" y="3697441"/>
          <a:ext cx="2155876" cy="657279"/>
        </a:xfrm>
        <a:prstGeom prst="rect">
          <a:avLst/>
        </a:prstGeom>
      </dgm:spPr>
    </dgm:pt>
    <dgm:pt modelId="{58AD95CE-1F26-49FC-960F-D58E8F31240C}" type="pres">
      <dgm:prSet presAssocID="{DF03C337-D15C-4805-AB48-7D05ECD777BD}" presName="level3hierChild" presStyleCnt="0"/>
      <dgm:spPr/>
    </dgm:pt>
    <dgm:pt modelId="{04B4D384-B2B4-47B3-92DB-83B8DFDC7F81}" type="pres">
      <dgm:prSet presAssocID="{A6978000-A19E-4F84-92BC-F23BA1D5EE45}" presName="conn2-1" presStyleLbl="parChTrans1D3" presStyleIdx="3" presStyleCnt="7"/>
      <dgm:spPr/>
    </dgm:pt>
    <dgm:pt modelId="{F57C0A20-21B1-4318-88E1-4D3834BEE7B6}" type="pres">
      <dgm:prSet presAssocID="{A6978000-A19E-4F84-92BC-F23BA1D5EE45}" presName="connTx" presStyleLbl="parChTrans1D3" presStyleIdx="3" presStyleCnt="7"/>
      <dgm:spPr/>
    </dgm:pt>
    <dgm:pt modelId="{37AB1F0A-12B2-454A-9EC8-B5DB24E95BAD}" type="pres">
      <dgm:prSet presAssocID="{2C7E9CCE-4272-4117-B435-0FC4FA25B23F}" presName="root2" presStyleCnt="0"/>
      <dgm:spPr/>
    </dgm:pt>
    <dgm:pt modelId="{387083AB-C857-49C9-9BD8-90C71F61256F}" type="pres">
      <dgm:prSet presAssocID="{2C7E9CCE-4272-4117-B435-0FC4FA25B23F}" presName="LevelTwoTextNode" presStyleLbl="node3" presStyleIdx="3" presStyleCnt="7">
        <dgm:presLayoutVars>
          <dgm:chPref val="3"/>
        </dgm:presLayoutVars>
      </dgm:prSet>
      <dgm:spPr>
        <a:xfrm>
          <a:off x="5690490" y="2465042"/>
          <a:ext cx="2155876" cy="657279"/>
        </a:xfrm>
        <a:prstGeom prst="rect">
          <a:avLst/>
        </a:prstGeom>
      </dgm:spPr>
    </dgm:pt>
    <dgm:pt modelId="{FAE45A4B-BCA7-4C20-8874-2E95CA85F0DD}" type="pres">
      <dgm:prSet presAssocID="{2C7E9CCE-4272-4117-B435-0FC4FA25B23F}" presName="level3hierChild" presStyleCnt="0"/>
      <dgm:spPr/>
    </dgm:pt>
    <dgm:pt modelId="{01363D40-82BE-4B23-BA97-9D2304A25F8F}" type="pres">
      <dgm:prSet presAssocID="{5D782D30-6D78-49DA-A1FA-A18EF9C4EDD2}" presName="conn2-1" presStyleLbl="parChTrans1D3" presStyleIdx="4" presStyleCnt="7"/>
      <dgm:spPr/>
    </dgm:pt>
    <dgm:pt modelId="{04975F5B-BBF4-4289-8305-5D49D4F9E082}" type="pres">
      <dgm:prSet presAssocID="{5D782D30-6D78-49DA-A1FA-A18EF9C4EDD2}" presName="connTx" presStyleLbl="parChTrans1D3" presStyleIdx="4" presStyleCnt="7"/>
      <dgm:spPr/>
    </dgm:pt>
    <dgm:pt modelId="{29951A38-F0DB-4855-8D5A-0938FBA55B6A}" type="pres">
      <dgm:prSet presAssocID="{6F7B76E1-649F-4672-8857-A6332F8B72A4}" presName="root2" presStyleCnt="0"/>
      <dgm:spPr/>
    </dgm:pt>
    <dgm:pt modelId="{4A934646-ADA5-439F-9A08-5A4809289850}" type="pres">
      <dgm:prSet presAssocID="{6F7B76E1-649F-4672-8857-A6332F8B72A4}" presName="LevelTwoTextNode" presStyleLbl="node3" presStyleIdx="4" presStyleCnt="7">
        <dgm:presLayoutVars>
          <dgm:chPref val="3"/>
        </dgm:presLayoutVars>
      </dgm:prSet>
      <dgm:spPr>
        <a:xfrm>
          <a:off x="5690490" y="3286641"/>
          <a:ext cx="2155876" cy="657279"/>
        </a:xfrm>
        <a:prstGeom prst="rect">
          <a:avLst/>
        </a:prstGeom>
      </dgm:spPr>
    </dgm:pt>
    <dgm:pt modelId="{BFCDE176-64C3-4F91-A577-25A782678593}" type="pres">
      <dgm:prSet presAssocID="{6F7B76E1-649F-4672-8857-A6332F8B72A4}" presName="level3hierChild" presStyleCnt="0"/>
      <dgm:spPr/>
    </dgm:pt>
    <dgm:pt modelId="{095C8D91-4BB3-441B-96E6-64A2D6FFBBBB}" type="pres">
      <dgm:prSet presAssocID="{76945522-B511-4591-8770-692C3D8FF995}" presName="conn2-1" presStyleLbl="parChTrans1D3" presStyleIdx="5" presStyleCnt="7"/>
      <dgm:spPr/>
    </dgm:pt>
    <dgm:pt modelId="{D7D1ABD3-528F-4435-BE12-7102D8D7105B}" type="pres">
      <dgm:prSet presAssocID="{76945522-B511-4591-8770-692C3D8FF995}" presName="connTx" presStyleLbl="parChTrans1D3" presStyleIdx="5" presStyleCnt="7"/>
      <dgm:spPr/>
    </dgm:pt>
    <dgm:pt modelId="{44057138-79F5-450D-B7F9-C326C6E207D8}" type="pres">
      <dgm:prSet presAssocID="{6F1EBBC7-A378-4711-9E9A-FC1821F83FF9}" presName="root2" presStyleCnt="0"/>
      <dgm:spPr/>
    </dgm:pt>
    <dgm:pt modelId="{B641CA1F-401C-4A5D-A286-8951D000A76D}" type="pres">
      <dgm:prSet presAssocID="{6F1EBBC7-A378-4711-9E9A-FC1821F83FF9}" presName="LevelTwoTextNode" presStyleLbl="node3" presStyleIdx="5" presStyleCnt="7">
        <dgm:presLayoutVars>
          <dgm:chPref val="3"/>
        </dgm:presLayoutVars>
      </dgm:prSet>
      <dgm:spPr>
        <a:xfrm>
          <a:off x="5690490" y="4108241"/>
          <a:ext cx="2155876" cy="657279"/>
        </a:xfrm>
        <a:prstGeom prst="rect">
          <a:avLst/>
        </a:prstGeom>
      </dgm:spPr>
    </dgm:pt>
    <dgm:pt modelId="{719A4970-2200-434C-997F-2D43C1502E13}" type="pres">
      <dgm:prSet presAssocID="{6F1EBBC7-A378-4711-9E9A-FC1821F83FF9}" presName="level3hierChild" presStyleCnt="0"/>
      <dgm:spPr/>
    </dgm:pt>
    <dgm:pt modelId="{981989B8-424E-4EA6-B441-F9984C4975A9}" type="pres">
      <dgm:prSet presAssocID="{C2F251CD-6BD1-4FF5-99FB-ED29F8A74C67}" presName="conn2-1" presStyleLbl="parChTrans1D3" presStyleIdx="6" presStyleCnt="7"/>
      <dgm:spPr/>
    </dgm:pt>
    <dgm:pt modelId="{E66BB90A-4462-4FE6-9C38-26FEE00BD5F0}" type="pres">
      <dgm:prSet presAssocID="{C2F251CD-6BD1-4FF5-99FB-ED29F8A74C67}" presName="connTx" presStyleLbl="parChTrans1D3" presStyleIdx="6" presStyleCnt="7"/>
      <dgm:spPr/>
    </dgm:pt>
    <dgm:pt modelId="{38B38B4C-DA65-4E85-9263-B4970F48871F}" type="pres">
      <dgm:prSet presAssocID="{C21F0B7A-7335-4A03-8D3F-B348D4DE4EC7}" presName="root2" presStyleCnt="0"/>
      <dgm:spPr/>
    </dgm:pt>
    <dgm:pt modelId="{2F9CBC41-C028-413E-B6A3-14C2831A8238}" type="pres">
      <dgm:prSet presAssocID="{C21F0B7A-7335-4A03-8D3F-B348D4DE4EC7}" presName="LevelTwoTextNode" presStyleLbl="node3" presStyleIdx="6" presStyleCnt="7">
        <dgm:presLayoutVars>
          <dgm:chPref val="3"/>
        </dgm:presLayoutVars>
      </dgm:prSet>
      <dgm:spPr>
        <a:xfrm>
          <a:off x="5690490" y="4929840"/>
          <a:ext cx="2155876" cy="657279"/>
        </a:xfrm>
        <a:prstGeom prst="rect">
          <a:avLst/>
        </a:prstGeom>
      </dgm:spPr>
    </dgm:pt>
    <dgm:pt modelId="{35FFB531-9F7A-4D57-8B04-0D970BA318B3}" type="pres">
      <dgm:prSet presAssocID="{C21F0B7A-7335-4A03-8D3F-B348D4DE4EC7}" presName="level3hierChild" presStyleCnt="0"/>
      <dgm:spPr/>
    </dgm:pt>
  </dgm:ptLst>
  <dgm:cxnLst>
    <dgm:cxn modelId="{12410101-A713-42BE-8549-3985815B4F25}" type="presOf" srcId="{45A817CD-CC6A-474F-ABC5-9678A1C8858F}" destId="{83D1DDB0-68CF-472A-BA19-E8F96561E79A}" srcOrd="0" destOrd="0" presId="urn:microsoft.com/office/officeart/2008/layout/HorizontalMultiLevelHierarchy"/>
    <dgm:cxn modelId="{0A929304-B19A-4A89-A77B-0C46E38323CA}" type="presOf" srcId="{46E0A1D1-C7B2-4222-A8A9-E4795BB7AD5C}" destId="{88C8216F-A22D-4E07-A5D1-8DFA76B75445}" srcOrd="1" destOrd="0" presId="urn:microsoft.com/office/officeart/2008/layout/HorizontalMultiLevelHierarchy"/>
    <dgm:cxn modelId="{C623F805-8E11-47A5-AA06-59D88ACCBA71}" srcId="{CCAD47CB-B194-474D-92FB-CE2AF1FC266F}" destId="{580A89B0-070A-42DA-B926-8D3E595F2E63}" srcOrd="1" destOrd="0" parTransId="{46E0A1D1-C7B2-4222-A8A9-E4795BB7AD5C}" sibTransId="{BBB6C7A6-EDB3-4829-9347-189F4D1539DD}"/>
    <dgm:cxn modelId="{ADC38E0A-8526-4DA7-A437-3715C353437D}" type="presOf" srcId="{7953CF96-C3A8-46C3-8D47-72CAD4B51D41}" destId="{C4AE0FBA-967B-4906-8F8D-15BAF715B188}" srcOrd="0" destOrd="0" presId="urn:microsoft.com/office/officeart/2008/layout/HorizontalMultiLevelHierarchy"/>
    <dgm:cxn modelId="{8707BA15-3B12-4875-88CA-5CC3F616208F}" type="presOf" srcId="{6F7B76E1-649F-4672-8857-A6332F8B72A4}" destId="{4A934646-ADA5-439F-9A08-5A4809289850}" srcOrd="0" destOrd="0" presId="urn:microsoft.com/office/officeart/2008/layout/HorizontalMultiLevelHierarchy"/>
    <dgm:cxn modelId="{BFA4E41C-D524-4118-8F96-437E5775D548}" type="presOf" srcId="{C21F0B7A-7335-4A03-8D3F-B348D4DE4EC7}" destId="{2F9CBC41-C028-413E-B6A3-14C2831A8238}" srcOrd="0" destOrd="0" presId="urn:microsoft.com/office/officeart/2008/layout/HorizontalMultiLevelHierarchy"/>
    <dgm:cxn modelId="{3383EB21-5C78-4790-8799-6BC7CE5FF2EB}" srcId="{580A89B0-070A-42DA-B926-8D3E595F2E63}" destId="{014E7DED-69D5-4963-A4C4-6E8BDF79BD7A}" srcOrd="0" destOrd="0" parTransId="{050F3FA8-64AE-4A83-806D-42CC8C0F5F6A}" sibTransId="{3625D9C6-F054-48C1-9106-9E125220975D}"/>
    <dgm:cxn modelId="{BC155829-463A-4049-BDB7-474CCC3DF2C5}" srcId="{CCAD47CB-B194-474D-92FB-CE2AF1FC266F}" destId="{232AF1E5-DEAF-4B10-A7C5-88FD2F7984AD}" srcOrd="0" destOrd="0" parTransId="{E6B9DB3C-F80A-48C8-B02F-E9BC73600779}" sibTransId="{993F3408-6940-4A38-B7EB-89F01049BE4C}"/>
    <dgm:cxn modelId="{3393F12A-B736-4F36-9E1F-1BE094C89D24}" type="presOf" srcId="{E6B9DB3C-F80A-48C8-B02F-E9BC73600779}" destId="{ABEAD6DB-E8B3-42AA-9733-E577EC3902EC}" srcOrd="0" destOrd="0" presId="urn:microsoft.com/office/officeart/2008/layout/HorizontalMultiLevelHierarchy"/>
    <dgm:cxn modelId="{1B76A230-0ACB-4C6F-AA29-57986E064171}" type="presOf" srcId="{232AF1E5-DEAF-4B10-A7C5-88FD2F7984AD}" destId="{DF0DE95D-14CC-4807-B14A-BD01DE034013}" srcOrd="0" destOrd="0" presId="urn:microsoft.com/office/officeart/2008/layout/HorizontalMultiLevelHierarchy"/>
    <dgm:cxn modelId="{3A42903E-A5A9-415D-8A38-018ECE137BDF}" srcId="{DF03C337-D15C-4805-AB48-7D05ECD777BD}" destId="{C21F0B7A-7335-4A03-8D3F-B348D4DE4EC7}" srcOrd="3" destOrd="0" parTransId="{C2F251CD-6BD1-4FF5-99FB-ED29F8A74C67}" sibTransId="{0F5A1835-548C-4FE5-9456-E0F12CDC2FBA}"/>
    <dgm:cxn modelId="{17982F3F-FB2A-464B-9A54-EEEA44F3030E}" type="presOf" srcId="{CCAD47CB-B194-474D-92FB-CE2AF1FC266F}" destId="{CC997F9F-0355-459F-9513-FC710B97E660}" srcOrd="0" destOrd="0" presId="urn:microsoft.com/office/officeart/2008/layout/HorizontalMultiLevelHierarchy"/>
    <dgm:cxn modelId="{18B3BE5E-AC13-4B1F-94AC-1D5C31D822ED}" type="presOf" srcId="{2C7E9CCE-4272-4117-B435-0FC4FA25B23F}" destId="{387083AB-C857-49C9-9BD8-90C71F61256F}" srcOrd="0" destOrd="0" presId="urn:microsoft.com/office/officeart/2008/layout/HorizontalMultiLevelHierarchy"/>
    <dgm:cxn modelId="{B278BE45-F57F-4476-9E77-311727E53289}" type="presOf" srcId="{050F3FA8-64AE-4A83-806D-42CC8C0F5F6A}" destId="{9E6D3397-4461-47AA-A266-CC5933698E75}" srcOrd="1" destOrd="0" presId="urn:microsoft.com/office/officeart/2008/layout/HorizontalMultiLevelHierarchy"/>
    <dgm:cxn modelId="{3AACAB67-7DE2-4C8D-A036-E7C4DD9F947E}" type="presOf" srcId="{580A89B0-070A-42DA-B926-8D3E595F2E63}" destId="{D52D6B24-1F58-43C7-99D5-49AFC57583A2}" srcOrd="0" destOrd="0" presId="urn:microsoft.com/office/officeart/2008/layout/HorizontalMultiLevelHierarchy"/>
    <dgm:cxn modelId="{1B2F9B68-FE9E-4755-BDF3-FD5E3A32AB73}" type="presOf" srcId="{C2F251CD-6BD1-4FF5-99FB-ED29F8A74C67}" destId="{E66BB90A-4462-4FE6-9C38-26FEE00BD5F0}" srcOrd="1" destOrd="0" presId="urn:microsoft.com/office/officeart/2008/layout/HorizontalMultiLevelHierarchy"/>
    <dgm:cxn modelId="{3F947769-5E1F-440C-B8A4-2F3E67B7B89E}" type="presOf" srcId="{A6978000-A19E-4F84-92BC-F23BA1D5EE45}" destId="{04B4D384-B2B4-47B3-92DB-83B8DFDC7F81}" srcOrd="0" destOrd="0" presId="urn:microsoft.com/office/officeart/2008/layout/HorizontalMultiLevelHierarchy"/>
    <dgm:cxn modelId="{06C4BB6A-E806-44F9-BE71-C9C200F0DCCD}" srcId="{162D1C65-BDB2-4965-96CB-1137A29CEABD}" destId="{CCAD47CB-B194-474D-92FB-CE2AF1FC266F}" srcOrd="0" destOrd="0" parTransId="{A3FE1A00-4FA4-4A3E-9BA1-D0CC2E240950}" sibTransId="{0A4C0BE2-AC18-4FC1-B1CB-A9E372083669}"/>
    <dgm:cxn modelId="{856FD36A-2A73-4A25-9C3F-B4EF16E01C6A}" type="presOf" srcId="{5D782D30-6D78-49DA-A1FA-A18EF9C4EDD2}" destId="{01363D40-82BE-4B23-BA97-9D2304A25F8F}" srcOrd="0" destOrd="0" presId="urn:microsoft.com/office/officeart/2008/layout/HorizontalMultiLevelHierarchy"/>
    <dgm:cxn modelId="{A5BAEC71-07D5-445E-82F5-6B1BBD97CCDE}" type="presOf" srcId="{E6B9DB3C-F80A-48C8-B02F-E9BC73600779}" destId="{985E601C-0ED3-4AC3-A321-A4EAF84B9123}" srcOrd="1" destOrd="0" presId="urn:microsoft.com/office/officeart/2008/layout/HorizontalMultiLevelHierarchy"/>
    <dgm:cxn modelId="{0347DF52-1AF1-47C0-9479-BC5ED1BED588}" type="presOf" srcId="{45A817CD-CC6A-474F-ABC5-9678A1C8858F}" destId="{4C19B436-B25A-48A5-827C-060470842BB2}" srcOrd="1" destOrd="0" presId="urn:microsoft.com/office/officeart/2008/layout/HorizontalMultiLevelHierarchy"/>
    <dgm:cxn modelId="{37D1E772-08D1-4A18-B1F8-AD7F51284E1A}" type="presOf" srcId="{200EE58D-4CF3-4EE6-B174-CE595A4A3694}" destId="{8D023C07-779C-4C7D-95A0-2F5F52971B46}" srcOrd="0" destOrd="0" presId="urn:microsoft.com/office/officeart/2008/layout/HorizontalMultiLevelHierarchy"/>
    <dgm:cxn modelId="{BB350885-5B78-4827-A0B5-19D0BA763DB7}" type="presOf" srcId="{5D782D30-6D78-49DA-A1FA-A18EF9C4EDD2}" destId="{04975F5B-BBF4-4289-8305-5D49D4F9E082}" srcOrd="1" destOrd="0" presId="urn:microsoft.com/office/officeart/2008/layout/HorizontalMultiLevelHierarchy"/>
    <dgm:cxn modelId="{29132B8B-8797-436A-B382-1E04C59B7C2F}" srcId="{DF03C337-D15C-4805-AB48-7D05ECD777BD}" destId="{6F7B76E1-649F-4672-8857-A6332F8B72A4}" srcOrd="1" destOrd="0" parTransId="{5D782D30-6D78-49DA-A1FA-A18EF9C4EDD2}" sibTransId="{FDF12F55-A56C-4CC0-B96F-1AF78A266B27}"/>
    <dgm:cxn modelId="{27E2838B-BB5C-45AB-92D9-BE1FA996295B}" type="presOf" srcId="{A6978000-A19E-4F84-92BC-F23BA1D5EE45}" destId="{F57C0A20-21B1-4318-88E1-4D3834BEE7B6}" srcOrd="1" destOrd="0" presId="urn:microsoft.com/office/officeart/2008/layout/HorizontalMultiLevelHierarchy"/>
    <dgm:cxn modelId="{53ABF58E-8ABD-4EA9-9F2F-E5FC87AB649B}" srcId="{DF03C337-D15C-4805-AB48-7D05ECD777BD}" destId="{2C7E9CCE-4272-4117-B435-0FC4FA25B23F}" srcOrd="0" destOrd="0" parTransId="{A6978000-A19E-4F84-92BC-F23BA1D5EE45}" sibTransId="{12C5A18D-9163-4175-BD7C-0965169C6FE7}"/>
    <dgm:cxn modelId="{55BF9791-6270-47D0-AD51-41FEF7480FBA}" type="presOf" srcId="{014E7DED-69D5-4963-A4C4-6E8BDF79BD7A}" destId="{B058BB6E-A969-46FB-BE71-6253228FCDAA}" srcOrd="0" destOrd="0" presId="urn:microsoft.com/office/officeart/2008/layout/HorizontalMultiLevelHierarchy"/>
    <dgm:cxn modelId="{A73D4398-977D-4051-8E73-B2571759C2A5}" type="presOf" srcId="{5251A34A-674E-402D-8BFD-7C9CA2D409D7}" destId="{6AED45D2-5753-4A41-AF91-2BDA259C0AEE}" srcOrd="0" destOrd="0" presId="urn:microsoft.com/office/officeart/2008/layout/HorizontalMultiLevelHierarchy"/>
    <dgm:cxn modelId="{183A2DAE-DA82-4597-892C-4F25C718154F}" srcId="{DF03C337-D15C-4805-AB48-7D05ECD777BD}" destId="{6F1EBBC7-A378-4711-9E9A-FC1821F83FF9}" srcOrd="2" destOrd="0" parTransId="{76945522-B511-4591-8770-692C3D8FF995}" sibTransId="{972FD949-B4B6-4B81-98D9-3999E690830C}"/>
    <dgm:cxn modelId="{323A3FAE-E498-44C0-96C2-92565D9A8B25}" type="presOf" srcId="{162D1C65-BDB2-4965-96CB-1137A29CEABD}" destId="{F677D238-149C-43D8-A5A8-EA1212A8D881}" srcOrd="0" destOrd="0" presId="urn:microsoft.com/office/officeart/2008/layout/HorizontalMultiLevelHierarchy"/>
    <dgm:cxn modelId="{B15BCEAE-37BA-46D9-9A31-CAA57301315E}" type="presOf" srcId="{050F3FA8-64AE-4A83-806D-42CC8C0F5F6A}" destId="{AF6E5B1D-1561-4404-A92D-946C5062DAC6}" srcOrd="0" destOrd="0" presId="urn:microsoft.com/office/officeart/2008/layout/HorizontalMultiLevelHierarchy"/>
    <dgm:cxn modelId="{6B3733BE-091A-483A-BEA6-19529E27F827}" type="presOf" srcId="{BB9165F7-9F91-479F-93FF-0A27848704DB}" destId="{508F7600-8910-45AC-BF66-898DCB56E314}" srcOrd="1" destOrd="0" presId="urn:microsoft.com/office/officeart/2008/layout/HorizontalMultiLevelHierarchy"/>
    <dgm:cxn modelId="{49AF83C7-7111-409C-A915-B3A224C3F059}" type="presOf" srcId="{BB9165F7-9F91-479F-93FF-0A27848704DB}" destId="{D9DD4884-1BC5-452E-B62B-DE47C316DAF6}" srcOrd="0" destOrd="0" presId="urn:microsoft.com/office/officeart/2008/layout/HorizontalMultiLevelHierarchy"/>
    <dgm:cxn modelId="{560401C8-3BB5-418E-858C-DDE6C55E6D89}" type="presOf" srcId="{DF03C337-D15C-4805-AB48-7D05ECD777BD}" destId="{60993812-2193-4543-B81C-AB368E82D0C1}" srcOrd="0" destOrd="0" presId="urn:microsoft.com/office/officeart/2008/layout/HorizontalMultiLevelHierarchy"/>
    <dgm:cxn modelId="{5FFA84C8-DF21-47F3-B4B1-5797E695ECCF}" type="presOf" srcId="{76945522-B511-4591-8770-692C3D8FF995}" destId="{095C8D91-4BB3-441B-96E6-64A2D6FFBBBB}" srcOrd="0" destOrd="0" presId="urn:microsoft.com/office/officeart/2008/layout/HorizontalMultiLevelHierarchy"/>
    <dgm:cxn modelId="{E82187DA-004C-41CC-9374-6BC914A59684}" type="presOf" srcId="{46E0A1D1-C7B2-4222-A8A9-E4795BB7AD5C}" destId="{52490EDD-8A3C-458D-8AB7-5C3E5CB85608}" srcOrd="0" destOrd="0" presId="urn:microsoft.com/office/officeart/2008/layout/HorizontalMultiLevelHierarchy"/>
    <dgm:cxn modelId="{2A0459DF-F162-4681-8816-1417F20408B3}" srcId="{232AF1E5-DEAF-4B10-A7C5-88FD2F7984AD}" destId="{200EE58D-4CF3-4EE6-B174-CE595A4A3694}" srcOrd="0" destOrd="0" parTransId="{7953CF96-C3A8-46C3-8D47-72CAD4B51D41}" sibTransId="{9AF38A45-DC23-4FFA-97B7-F505288B46DC}"/>
    <dgm:cxn modelId="{0C0024EC-8BB1-45B6-9A17-E680448D6006}" srcId="{CCAD47CB-B194-474D-92FB-CE2AF1FC266F}" destId="{DF03C337-D15C-4805-AB48-7D05ECD777BD}" srcOrd="2" destOrd="0" parTransId="{45A817CD-CC6A-474F-ABC5-9678A1C8858F}" sibTransId="{3E3BABC7-7219-4E0E-A033-3AC4D3FC0C6E}"/>
    <dgm:cxn modelId="{6E7D14EE-038D-456E-8684-916F57E7409B}" type="presOf" srcId="{7953CF96-C3A8-46C3-8D47-72CAD4B51D41}" destId="{F474FAB0-0FE0-4D28-BD8B-1C866BBF3D9B}" srcOrd="1" destOrd="0" presId="urn:microsoft.com/office/officeart/2008/layout/HorizontalMultiLevelHierarchy"/>
    <dgm:cxn modelId="{7F065AF4-FC7A-4077-AC36-7A70DA0689B0}" type="presOf" srcId="{6F1EBBC7-A378-4711-9E9A-FC1821F83FF9}" destId="{B641CA1F-401C-4A5D-A286-8951D000A76D}" srcOrd="0" destOrd="0" presId="urn:microsoft.com/office/officeart/2008/layout/HorizontalMultiLevelHierarchy"/>
    <dgm:cxn modelId="{12F7BAF6-78BE-42B2-93B8-B72469528613}" type="presOf" srcId="{76945522-B511-4591-8770-692C3D8FF995}" destId="{D7D1ABD3-528F-4435-BE12-7102D8D7105B}" srcOrd="1" destOrd="0" presId="urn:microsoft.com/office/officeart/2008/layout/HorizontalMultiLevelHierarchy"/>
    <dgm:cxn modelId="{1127F1F6-1A86-4648-8D1A-086168CD5DF3}" type="presOf" srcId="{C2F251CD-6BD1-4FF5-99FB-ED29F8A74C67}" destId="{981989B8-424E-4EA6-B441-F9984C4975A9}" srcOrd="0" destOrd="0" presId="urn:microsoft.com/office/officeart/2008/layout/HorizontalMultiLevelHierarchy"/>
    <dgm:cxn modelId="{BF9B93FE-58CC-4200-81BC-822D456FE041}" srcId="{580A89B0-070A-42DA-B926-8D3E595F2E63}" destId="{5251A34A-674E-402D-8BFD-7C9CA2D409D7}" srcOrd="1" destOrd="0" parTransId="{BB9165F7-9F91-479F-93FF-0A27848704DB}" sibTransId="{80ACA1F2-D00C-4373-87C0-5A5A34A2139C}"/>
    <dgm:cxn modelId="{B7A17BFB-952C-4FF1-A348-12FE4BFA3A9E}" type="presParOf" srcId="{F677D238-149C-43D8-A5A8-EA1212A8D881}" destId="{EAB47D37-44C6-48B6-8929-D606B18BB501}" srcOrd="0" destOrd="0" presId="urn:microsoft.com/office/officeart/2008/layout/HorizontalMultiLevelHierarchy"/>
    <dgm:cxn modelId="{6B294213-3D99-4569-B517-ED6DD150E4EF}" type="presParOf" srcId="{EAB47D37-44C6-48B6-8929-D606B18BB501}" destId="{CC997F9F-0355-459F-9513-FC710B97E660}" srcOrd="0" destOrd="0" presId="urn:microsoft.com/office/officeart/2008/layout/HorizontalMultiLevelHierarchy"/>
    <dgm:cxn modelId="{D8B6FF6B-F838-44F4-8FE9-5ACA2EADC628}" type="presParOf" srcId="{EAB47D37-44C6-48B6-8929-D606B18BB501}" destId="{FB8E64DF-7FD9-492B-975F-8D5110B54485}" srcOrd="1" destOrd="0" presId="urn:microsoft.com/office/officeart/2008/layout/HorizontalMultiLevelHierarchy"/>
    <dgm:cxn modelId="{5DE2B7EC-FF85-4BAF-A668-BFA57FD9BBE0}" type="presParOf" srcId="{FB8E64DF-7FD9-492B-975F-8D5110B54485}" destId="{ABEAD6DB-E8B3-42AA-9733-E577EC3902EC}" srcOrd="0" destOrd="0" presId="urn:microsoft.com/office/officeart/2008/layout/HorizontalMultiLevelHierarchy"/>
    <dgm:cxn modelId="{0A0DE2F5-FA00-4A15-A3D1-778E3A6E35DE}" type="presParOf" srcId="{ABEAD6DB-E8B3-42AA-9733-E577EC3902EC}" destId="{985E601C-0ED3-4AC3-A321-A4EAF84B9123}" srcOrd="0" destOrd="0" presId="urn:microsoft.com/office/officeart/2008/layout/HorizontalMultiLevelHierarchy"/>
    <dgm:cxn modelId="{DDD876D1-5C93-4862-A5D2-DF329E4C4C5A}" type="presParOf" srcId="{FB8E64DF-7FD9-492B-975F-8D5110B54485}" destId="{86AF7F78-8ED4-43D3-9393-17EEE1C430D1}" srcOrd="1" destOrd="0" presId="urn:microsoft.com/office/officeart/2008/layout/HorizontalMultiLevelHierarchy"/>
    <dgm:cxn modelId="{DB4F0019-D0BA-4819-863A-969FF52F5EAB}" type="presParOf" srcId="{86AF7F78-8ED4-43D3-9393-17EEE1C430D1}" destId="{DF0DE95D-14CC-4807-B14A-BD01DE034013}" srcOrd="0" destOrd="0" presId="urn:microsoft.com/office/officeart/2008/layout/HorizontalMultiLevelHierarchy"/>
    <dgm:cxn modelId="{8CD84CA9-321D-4E5A-912E-FAE6C4EDF799}" type="presParOf" srcId="{86AF7F78-8ED4-43D3-9393-17EEE1C430D1}" destId="{5F955294-254F-47F2-9C82-C6D3DD6AFE9D}" srcOrd="1" destOrd="0" presId="urn:microsoft.com/office/officeart/2008/layout/HorizontalMultiLevelHierarchy"/>
    <dgm:cxn modelId="{9D8A1CD5-7D61-437B-AF01-56070ED5730F}" type="presParOf" srcId="{5F955294-254F-47F2-9C82-C6D3DD6AFE9D}" destId="{C4AE0FBA-967B-4906-8F8D-15BAF715B188}" srcOrd="0" destOrd="0" presId="urn:microsoft.com/office/officeart/2008/layout/HorizontalMultiLevelHierarchy"/>
    <dgm:cxn modelId="{860911D5-902B-4688-AE2C-DB3843D841AA}" type="presParOf" srcId="{C4AE0FBA-967B-4906-8F8D-15BAF715B188}" destId="{F474FAB0-0FE0-4D28-BD8B-1C866BBF3D9B}" srcOrd="0" destOrd="0" presId="urn:microsoft.com/office/officeart/2008/layout/HorizontalMultiLevelHierarchy"/>
    <dgm:cxn modelId="{B979BD9A-8A76-45B6-8CF6-16780E0FA8D0}" type="presParOf" srcId="{5F955294-254F-47F2-9C82-C6D3DD6AFE9D}" destId="{2F66A03B-9571-4069-8BDB-8ABA4EF20D74}" srcOrd="1" destOrd="0" presId="urn:microsoft.com/office/officeart/2008/layout/HorizontalMultiLevelHierarchy"/>
    <dgm:cxn modelId="{2D0AEF2D-FB28-4861-9168-1330EE4283D3}" type="presParOf" srcId="{2F66A03B-9571-4069-8BDB-8ABA4EF20D74}" destId="{8D023C07-779C-4C7D-95A0-2F5F52971B46}" srcOrd="0" destOrd="0" presId="urn:microsoft.com/office/officeart/2008/layout/HorizontalMultiLevelHierarchy"/>
    <dgm:cxn modelId="{4A88DCCF-4626-4CE2-B0C5-06ED453F31EC}" type="presParOf" srcId="{2F66A03B-9571-4069-8BDB-8ABA4EF20D74}" destId="{7B0A7F74-306B-4CBB-8961-849881985A99}" srcOrd="1" destOrd="0" presId="urn:microsoft.com/office/officeart/2008/layout/HorizontalMultiLevelHierarchy"/>
    <dgm:cxn modelId="{124D8089-E803-4203-A6C0-C11983DB0233}" type="presParOf" srcId="{FB8E64DF-7FD9-492B-975F-8D5110B54485}" destId="{52490EDD-8A3C-458D-8AB7-5C3E5CB85608}" srcOrd="2" destOrd="0" presId="urn:microsoft.com/office/officeart/2008/layout/HorizontalMultiLevelHierarchy"/>
    <dgm:cxn modelId="{6736C387-9EF7-448B-9D61-6745BBAADE70}" type="presParOf" srcId="{52490EDD-8A3C-458D-8AB7-5C3E5CB85608}" destId="{88C8216F-A22D-4E07-A5D1-8DFA76B75445}" srcOrd="0" destOrd="0" presId="urn:microsoft.com/office/officeart/2008/layout/HorizontalMultiLevelHierarchy"/>
    <dgm:cxn modelId="{8C455B02-D00A-4EFA-B542-90B3D8389758}" type="presParOf" srcId="{FB8E64DF-7FD9-492B-975F-8D5110B54485}" destId="{12B86FDD-4CAA-4952-AE3A-3571E3EC0678}" srcOrd="3" destOrd="0" presId="urn:microsoft.com/office/officeart/2008/layout/HorizontalMultiLevelHierarchy"/>
    <dgm:cxn modelId="{F1D16672-091E-4EC9-B606-1B241B39B82E}" type="presParOf" srcId="{12B86FDD-4CAA-4952-AE3A-3571E3EC0678}" destId="{D52D6B24-1F58-43C7-99D5-49AFC57583A2}" srcOrd="0" destOrd="0" presId="urn:microsoft.com/office/officeart/2008/layout/HorizontalMultiLevelHierarchy"/>
    <dgm:cxn modelId="{1EC97ECA-245A-4DCD-BF7C-63769490427F}" type="presParOf" srcId="{12B86FDD-4CAA-4952-AE3A-3571E3EC0678}" destId="{79F4B714-078D-4600-B089-D0BADC06EF48}" srcOrd="1" destOrd="0" presId="urn:microsoft.com/office/officeart/2008/layout/HorizontalMultiLevelHierarchy"/>
    <dgm:cxn modelId="{C36DDF35-CBFA-4A45-B9F7-E09CD69A1571}" type="presParOf" srcId="{79F4B714-078D-4600-B089-D0BADC06EF48}" destId="{AF6E5B1D-1561-4404-A92D-946C5062DAC6}" srcOrd="0" destOrd="0" presId="urn:microsoft.com/office/officeart/2008/layout/HorizontalMultiLevelHierarchy"/>
    <dgm:cxn modelId="{D66D05C1-C8DC-42A7-8A04-9DD3132B352B}" type="presParOf" srcId="{AF6E5B1D-1561-4404-A92D-946C5062DAC6}" destId="{9E6D3397-4461-47AA-A266-CC5933698E75}" srcOrd="0" destOrd="0" presId="urn:microsoft.com/office/officeart/2008/layout/HorizontalMultiLevelHierarchy"/>
    <dgm:cxn modelId="{71BCB185-7B9E-4D4C-88B5-02EF17570CED}" type="presParOf" srcId="{79F4B714-078D-4600-B089-D0BADC06EF48}" destId="{F3C87A6E-EEFE-4139-82D4-1093514E99F2}" srcOrd="1" destOrd="0" presId="urn:microsoft.com/office/officeart/2008/layout/HorizontalMultiLevelHierarchy"/>
    <dgm:cxn modelId="{96A100B4-80C8-4992-96E9-2204BE1EB1D2}" type="presParOf" srcId="{F3C87A6E-EEFE-4139-82D4-1093514E99F2}" destId="{B058BB6E-A969-46FB-BE71-6253228FCDAA}" srcOrd="0" destOrd="0" presId="urn:microsoft.com/office/officeart/2008/layout/HorizontalMultiLevelHierarchy"/>
    <dgm:cxn modelId="{1E36032E-A9A2-4596-AB45-01C0D4EA005C}" type="presParOf" srcId="{F3C87A6E-EEFE-4139-82D4-1093514E99F2}" destId="{9CB7D96A-2DA7-46B4-9F46-5040AF4EA721}" srcOrd="1" destOrd="0" presId="urn:microsoft.com/office/officeart/2008/layout/HorizontalMultiLevelHierarchy"/>
    <dgm:cxn modelId="{6D56A370-AB62-4652-95AF-FD477DC853D0}" type="presParOf" srcId="{79F4B714-078D-4600-B089-D0BADC06EF48}" destId="{D9DD4884-1BC5-452E-B62B-DE47C316DAF6}" srcOrd="2" destOrd="0" presId="urn:microsoft.com/office/officeart/2008/layout/HorizontalMultiLevelHierarchy"/>
    <dgm:cxn modelId="{D707A74D-D9B0-453F-B2DF-31BDF01508DF}" type="presParOf" srcId="{D9DD4884-1BC5-452E-B62B-DE47C316DAF6}" destId="{508F7600-8910-45AC-BF66-898DCB56E314}" srcOrd="0" destOrd="0" presId="urn:microsoft.com/office/officeart/2008/layout/HorizontalMultiLevelHierarchy"/>
    <dgm:cxn modelId="{685B17C9-98BD-4B07-9AAB-438C85FFBD57}" type="presParOf" srcId="{79F4B714-078D-4600-B089-D0BADC06EF48}" destId="{11115E91-9A03-46DC-B8EC-D21973FAD7C7}" srcOrd="3" destOrd="0" presId="urn:microsoft.com/office/officeart/2008/layout/HorizontalMultiLevelHierarchy"/>
    <dgm:cxn modelId="{8DCDF4A9-2DEC-499D-9925-2F85C5357BA0}" type="presParOf" srcId="{11115E91-9A03-46DC-B8EC-D21973FAD7C7}" destId="{6AED45D2-5753-4A41-AF91-2BDA259C0AEE}" srcOrd="0" destOrd="0" presId="urn:microsoft.com/office/officeart/2008/layout/HorizontalMultiLevelHierarchy"/>
    <dgm:cxn modelId="{7A776963-6E20-4462-BAC2-7E55F2E06DEE}" type="presParOf" srcId="{11115E91-9A03-46DC-B8EC-D21973FAD7C7}" destId="{1FA6FA75-EBA4-424B-B9C3-C5EF890F8E9F}" srcOrd="1" destOrd="0" presId="urn:microsoft.com/office/officeart/2008/layout/HorizontalMultiLevelHierarchy"/>
    <dgm:cxn modelId="{2510A9CF-42A7-4A3F-A3D8-32626A0A6F1C}" type="presParOf" srcId="{FB8E64DF-7FD9-492B-975F-8D5110B54485}" destId="{83D1DDB0-68CF-472A-BA19-E8F96561E79A}" srcOrd="4" destOrd="0" presId="urn:microsoft.com/office/officeart/2008/layout/HorizontalMultiLevelHierarchy"/>
    <dgm:cxn modelId="{03EF1975-6DFF-4358-B641-0F43800C47DD}" type="presParOf" srcId="{83D1DDB0-68CF-472A-BA19-E8F96561E79A}" destId="{4C19B436-B25A-48A5-827C-060470842BB2}" srcOrd="0" destOrd="0" presId="urn:microsoft.com/office/officeart/2008/layout/HorizontalMultiLevelHierarchy"/>
    <dgm:cxn modelId="{EDB7E805-F26B-4ABD-882F-7284FC49C1D1}" type="presParOf" srcId="{FB8E64DF-7FD9-492B-975F-8D5110B54485}" destId="{F1BAF746-EC77-4F49-8140-A126169488DD}" srcOrd="5" destOrd="0" presId="urn:microsoft.com/office/officeart/2008/layout/HorizontalMultiLevelHierarchy"/>
    <dgm:cxn modelId="{11A7C32C-349B-4722-8684-F7AF0A5280FE}" type="presParOf" srcId="{F1BAF746-EC77-4F49-8140-A126169488DD}" destId="{60993812-2193-4543-B81C-AB368E82D0C1}" srcOrd="0" destOrd="0" presId="urn:microsoft.com/office/officeart/2008/layout/HorizontalMultiLevelHierarchy"/>
    <dgm:cxn modelId="{B9330DF2-A567-4530-8DA0-F8A035C1773B}" type="presParOf" srcId="{F1BAF746-EC77-4F49-8140-A126169488DD}" destId="{58AD95CE-1F26-49FC-960F-D58E8F31240C}" srcOrd="1" destOrd="0" presId="urn:microsoft.com/office/officeart/2008/layout/HorizontalMultiLevelHierarchy"/>
    <dgm:cxn modelId="{B4235C03-E156-4862-9022-E787681A9730}" type="presParOf" srcId="{58AD95CE-1F26-49FC-960F-D58E8F31240C}" destId="{04B4D384-B2B4-47B3-92DB-83B8DFDC7F81}" srcOrd="0" destOrd="0" presId="urn:microsoft.com/office/officeart/2008/layout/HorizontalMultiLevelHierarchy"/>
    <dgm:cxn modelId="{380B5FA6-5690-4692-BD9E-51CC0AF09866}" type="presParOf" srcId="{04B4D384-B2B4-47B3-92DB-83B8DFDC7F81}" destId="{F57C0A20-21B1-4318-88E1-4D3834BEE7B6}" srcOrd="0" destOrd="0" presId="urn:microsoft.com/office/officeart/2008/layout/HorizontalMultiLevelHierarchy"/>
    <dgm:cxn modelId="{81ACD7FF-C98B-481F-ACDC-01AEE3FF7DB4}" type="presParOf" srcId="{58AD95CE-1F26-49FC-960F-D58E8F31240C}" destId="{37AB1F0A-12B2-454A-9EC8-B5DB24E95BAD}" srcOrd="1" destOrd="0" presId="urn:microsoft.com/office/officeart/2008/layout/HorizontalMultiLevelHierarchy"/>
    <dgm:cxn modelId="{DF919830-8538-4FF5-B514-5E8B33AEC196}" type="presParOf" srcId="{37AB1F0A-12B2-454A-9EC8-B5DB24E95BAD}" destId="{387083AB-C857-49C9-9BD8-90C71F61256F}" srcOrd="0" destOrd="0" presId="urn:microsoft.com/office/officeart/2008/layout/HorizontalMultiLevelHierarchy"/>
    <dgm:cxn modelId="{8291B194-80D2-4E42-83B9-2FB09ED7D592}" type="presParOf" srcId="{37AB1F0A-12B2-454A-9EC8-B5DB24E95BAD}" destId="{FAE45A4B-BCA7-4C20-8874-2E95CA85F0DD}" srcOrd="1" destOrd="0" presId="urn:microsoft.com/office/officeart/2008/layout/HorizontalMultiLevelHierarchy"/>
    <dgm:cxn modelId="{D2CAF2D1-545D-461E-ACEE-32041966FF12}" type="presParOf" srcId="{58AD95CE-1F26-49FC-960F-D58E8F31240C}" destId="{01363D40-82BE-4B23-BA97-9D2304A25F8F}" srcOrd="2" destOrd="0" presId="urn:microsoft.com/office/officeart/2008/layout/HorizontalMultiLevelHierarchy"/>
    <dgm:cxn modelId="{AC357E32-326C-4976-A198-B5664A9951D3}" type="presParOf" srcId="{01363D40-82BE-4B23-BA97-9D2304A25F8F}" destId="{04975F5B-BBF4-4289-8305-5D49D4F9E082}" srcOrd="0" destOrd="0" presId="urn:microsoft.com/office/officeart/2008/layout/HorizontalMultiLevelHierarchy"/>
    <dgm:cxn modelId="{85B3A824-61AB-4983-9F8A-B2E2BC6C4D36}" type="presParOf" srcId="{58AD95CE-1F26-49FC-960F-D58E8F31240C}" destId="{29951A38-F0DB-4855-8D5A-0938FBA55B6A}" srcOrd="3" destOrd="0" presId="urn:microsoft.com/office/officeart/2008/layout/HorizontalMultiLevelHierarchy"/>
    <dgm:cxn modelId="{24644372-1996-498B-AD85-B86F65B3F12B}" type="presParOf" srcId="{29951A38-F0DB-4855-8D5A-0938FBA55B6A}" destId="{4A934646-ADA5-439F-9A08-5A4809289850}" srcOrd="0" destOrd="0" presId="urn:microsoft.com/office/officeart/2008/layout/HorizontalMultiLevelHierarchy"/>
    <dgm:cxn modelId="{876ABF46-90EE-4BF2-9E54-52A29614DD1A}" type="presParOf" srcId="{29951A38-F0DB-4855-8D5A-0938FBA55B6A}" destId="{BFCDE176-64C3-4F91-A577-25A782678593}" srcOrd="1" destOrd="0" presId="urn:microsoft.com/office/officeart/2008/layout/HorizontalMultiLevelHierarchy"/>
    <dgm:cxn modelId="{844EC0EE-88D3-45A8-A83F-A049FDF6B186}" type="presParOf" srcId="{58AD95CE-1F26-49FC-960F-D58E8F31240C}" destId="{095C8D91-4BB3-441B-96E6-64A2D6FFBBBB}" srcOrd="4" destOrd="0" presId="urn:microsoft.com/office/officeart/2008/layout/HorizontalMultiLevelHierarchy"/>
    <dgm:cxn modelId="{70079B06-66EF-4479-9249-52E6565D8D5E}" type="presParOf" srcId="{095C8D91-4BB3-441B-96E6-64A2D6FFBBBB}" destId="{D7D1ABD3-528F-4435-BE12-7102D8D7105B}" srcOrd="0" destOrd="0" presId="urn:microsoft.com/office/officeart/2008/layout/HorizontalMultiLevelHierarchy"/>
    <dgm:cxn modelId="{CC1EBBEF-FF1C-42F8-8783-BB52984EA690}" type="presParOf" srcId="{58AD95CE-1F26-49FC-960F-D58E8F31240C}" destId="{44057138-79F5-450D-B7F9-C326C6E207D8}" srcOrd="5" destOrd="0" presId="urn:microsoft.com/office/officeart/2008/layout/HorizontalMultiLevelHierarchy"/>
    <dgm:cxn modelId="{BAC0142D-A558-4311-A71C-85E35DEEF88C}" type="presParOf" srcId="{44057138-79F5-450D-B7F9-C326C6E207D8}" destId="{B641CA1F-401C-4A5D-A286-8951D000A76D}" srcOrd="0" destOrd="0" presId="urn:microsoft.com/office/officeart/2008/layout/HorizontalMultiLevelHierarchy"/>
    <dgm:cxn modelId="{06C05666-3EFC-42A9-958F-D8EEA588224B}" type="presParOf" srcId="{44057138-79F5-450D-B7F9-C326C6E207D8}" destId="{719A4970-2200-434C-997F-2D43C1502E13}" srcOrd="1" destOrd="0" presId="urn:microsoft.com/office/officeart/2008/layout/HorizontalMultiLevelHierarchy"/>
    <dgm:cxn modelId="{B12771E2-8B7D-4A00-992C-6D8C7B593903}" type="presParOf" srcId="{58AD95CE-1F26-49FC-960F-D58E8F31240C}" destId="{981989B8-424E-4EA6-B441-F9984C4975A9}" srcOrd="6" destOrd="0" presId="urn:microsoft.com/office/officeart/2008/layout/HorizontalMultiLevelHierarchy"/>
    <dgm:cxn modelId="{43CBAFFA-1AE0-487F-8756-AA28DBB87B55}" type="presParOf" srcId="{981989B8-424E-4EA6-B441-F9984C4975A9}" destId="{E66BB90A-4462-4FE6-9C38-26FEE00BD5F0}" srcOrd="0" destOrd="0" presId="urn:microsoft.com/office/officeart/2008/layout/HorizontalMultiLevelHierarchy"/>
    <dgm:cxn modelId="{85224DDE-DCFC-4CFA-98F9-9E9D30082EA4}" type="presParOf" srcId="{58AD95CE-1F26-49FC-960F-D58E8F31240C}" destId="{38B38B4C-DA65-4E85-9263-B4970F48871F}" srcOrd="7" destOrd="0" presId="urn:microsoft.com/office/officeart/2008/layout/HorizontalMultiLevelHierarchy"/>
    <dgm:cxn modelId="{B77C14AB-AF48-43B5-A50F-F9A0F13A0B85}" type="presParOf" srcId="{38B38B4C-DA65-4E85-9263-B4970F48871F}" destId="{2F9CBC41-C028-413E-B6A3-14C2831A8238}" srcOrd="0" destOrd="0" presId="urn:microsoft.com/office/officeart/2008/layout/HorizontalMultiLevelHierarchy"/>
    <dgm:cxn modelId="{E7774AD3-1BCA-4A7E-A22A-41093BFC1345}" type="presParOf" srcId="{38B38B4C-DA65-4E85-9263-B4970F48871F}" destId="{35FFB531-9F7A-4D57-8B04-0D970BA318B3}"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65150-A8CC-4194-B4B7-3C637215FEB1}">
      <dsp:nvSpPr>
        <dsp:cNvPr id="0" name=""/>
        <dsp:cNvSpPr/>
      </dsp:nvSpPr>
      <dsp:spPr>
        <a:xfrm>
          <a:off x="10367" y="907071"/>
          <a:ext cx="1152570" cy="1556645"/>
        </a:xfrm>
        <a:prstGeom prst="roundRect">
          <a:avLst>
            <a:gd name="adj" fmla="val 10000"/>
          </a:avLst>
        </a:prstGeom>
        <a:solidFill>
          <a:srgbClr val="D4E4D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2D4E6B"/>
              </a:solidFill>
            </a:rPr>
            <a:t>Develop the Vision and Conceptual Future Land Uses</a:t>
          </a:r>
        </a:p>
      </dsp:txBody>
      <dsp:txXfrm>
        <a:off x="44125" y="940829"/>
        <a:ext cx="1085054" cy="1489129"/>
      </dsp:txXfrm>
    </dsp:sp>
    <dsp:sp modelId="{ACE9EE62-5F38-4DCF-99A8-D0BEC775E77D}">
      <dsp:nvSpPr>
        <dsp:cNvPr id="0" name=""/>
        <dsp:cNvSpPr/>
      </dsp:nvSpPr>
      <dsp:spPr>
        <a:xfrm>
          <a:off x="1278194" y="1542475"/>
          <a:ext cx="244344" cy="285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278194" y="1599642"/>
        <a:ext cx="171041" cy="171503"/>
      </dsp:txXfrm>
    </dsp:sp>
    <dsp:sp modelId="{903DDAF4-D60A-47CD-9AF9-63D2AF2C5726}">
      <dsp:nvSpPr>
        <dsp:cNvPr id="0" name=""/>
        <dsp:cNvSpPr/>
      </dsp:nvSpPr>
      <dsp:spPr>
        <a:xfrm>
          <a:off x="1623965" y="907071"/>
          <a:ext cx="1737361" cy="1556645"/>
        </a:xfrm>
        <a:prstGeom prst="roundRect">
          <a:avLst>
            <a:gd name="adj" fmla="val 10000"/>
          </a:avLst>
        </a:prstGeom>
        <a:solidFill>
          <a:srgbClr val="C6E0F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2D4E6B"/>
              </a:solidFill>
            </a:rPr>
            <a:t>Identify Goals, Objectives &amp; Recommendations</a:t>
          </a:r>
        </a:p>
      </dsp:txBody>
      <dsp:txXfrm>
        <a:off x="1669558" y="952664"/>
        <a:ext cx="1646175" cy="1465459"/>
      </dsp:txXfrm>
    </dsp:sp>
    <dsp:sp modelId="{106B17C1-1FFA-460B-BF07-9203A97ABA9A}">
      <dsp:nvSpPr>
        <dsp:cNvPr id="0" name=""/>
        <dsp:cNvSpPr/>
      </dsp:nvSpPr>
      <dsp:spPr>
        <a:xfrm>
          <a:off x="3476584" y="1542475"/>
          <a:ext cx="244344" cy="285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476584" y="1599642"/>
        <a:ext cx="171041" cy="171503"/>
      </dsp:txXfrm>
    </dsp:sp>
    <dsp:sp modelId="{8FD48B2E-E886-4764-8FB4-885EAE41F59B}">
      <dsp:nvSpPr>
        <dsp:cNvPr id="0" name=""/>
        <dsp:cNvSpPr/>
      </dsp:nvSpPr>
      <dsp:spPr>
        <a:xfrm>
          <a:off x="3822355" y="907071"/>
          <a:ext cx="1295673" cy="1556645"/>
        </a:xfrm>
        <a:prstGeom prst="roundRect">
          <a:avLst>
            <a:gd name="adj" fmla="val 10000"/>
          </a:avLst>
        </a:prstGeom>
        <a:solidFill>
          <a:srgbClr val="D4E4D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2D4E6B"/>
              </a:solidFill>
            </a:rPr>
            <a:t>Drafting of the  Plan</a:t>
          </a:r>
        </a:p>
      </dsp:txBody>
      <dsp:txXfrm>
        <a:off x="3860304" y="945020"/>
        <a:ext cx="1219775" cy="1480747"/>
      </dsp:txXfrm>
    </dsp:sp>
    <dsp:sp modelId="{920110A9-8F5F-42DA-BA0B-F0E511BB209B}">
      <dsp:nvSpPr>
        <dsp:cNvPr id="0" name=""/>
        <dsp:cNvSpPr/>
      </dsp:nvSpPr>
      <dsp:spPr>
        <a:xfrm>
          <a:off x="5233285" y="1542475"/>
          <a:ext cx="244344" cy="285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233285" y="1599642"/>
        <a:ext cx="171041" cy="171503"/>
      </dsp:txXfrm>
    </dsp:sp>
    <dsp:sp modelId="{0D870299-819A-4F03-BAA3-BD4B3EA818FD}">
      <dsp:nvSpPr>
        <dsp:cNvPr id="0" name=""/>
        <dsp:cNvSpPr/>
      </dsp:nvSpPr>
      <dsp:spPr>
        <a:xfrm>
          <a:off x="5579057" y="907071"/>
          <a:ext cx="1152570" cy="1556645"/>
        </a:xfrm>
        <a:prstGeom prst="roundRect">
          <a:avLst>
            <a:gd name="adj" fmla="val 10000"/>
          </a:avLst>
        </a:prstGeom>
        <a:solidFill>
          <a:srgbClr val="F9EAC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2D4E6B"/>
              </a:solidFill>
            </a:rPr>
            <a:t>Draft Plan presented to the Public</a:t>
          </a:r>
        </a:p>
      </dsp:txBody>
      <dsp:txXfrm>
        <a:off x="5612815" y="940829"/>
        <a:ext cx="1085054" cy="1489129"/>
      </dsp:txXfrm>
    </dsp:sp>
    <dsp:sp modelId="{A372B36B-495D-402D-A01F-49EF83A96F98}">
      <dsp:nvSpPr>
        <dsp:cNvPr id="0" name=""/>
        <dsp:cNvSpPr/>
      </dsp:nvSpPr>
      <dsp:spPr>
        <a:xfrm>
          <a:off x="6846884" y="1542475"/>
          <a:ext cx="244344" cy="285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846884" y="1599642"/>
        <a:ext cx="171041" cy="171503"/>
      </dsp:txXfrm>
    </dsp:sp>
    <dsp:sp modelId="{9BD32B51-A340-4378-A829-51090B89AC6F}">
      <dsp:nvSpPr>
        <dsp:cNvPr id="0" name=""/>
        <dsp:cNvSpPr/>
      </dsp:nvSpPr>
      <dsp:spPr>
        <a:xfrm>
          <a:off x="7192655" y="907071"/>
          <a:ext cx="1152570" cy="1556645"/>
        </a:xfrm>
        <a:prstGeom prst="roundRect">
          <a:avLst>
            <a:gd name="adj" fmla="val 10000"/>
          </a:avLst>
        </a:prstGeom>
        <a:solidFill>
          <a:srgbClr val="D4E4D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2D4E6B"/>
              </a:solidFill>
            </a:rPr>
            <a:t>Written comment period on Draft Plan. CPC to prepare Final Plan</a:t>
          </a:r>
        </a:p>
      </dsp:txBody>
      <dsp:txXfrm>
        <a:off x="7226413" y="940829"/>
        <a:ext cx="1085054" cy="1489129"/>
      </dsp:txXfrm>
    </dsp:sp>
    <dsp:sp modelId="{4E273CCD-A142-4A12-99CB-B0C3EC7FC94B}">
      <dsp:nvSpPr>
        <dsp:cNvPr id="0" name=""/>
        <dsp:cNvSpPr/>
      </dsp:nvSpPr>
      <dsp:spPr>
        <a:xfrm>
          <a:off x="8460483" y="1542475"/>
          <a:ext cx="244344" cy="285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460483" y="1599642"/>
        <a:ext cx="171041" cy="171503"/>
      </dsp:txXfrm>
    </dsp:sp>
    <dsp:sp modelId="{8980512E-40E0-4DD8-8383-1BDFD062DB23}">
      <dsp:nvSpPr>
        <dsp:cNvPr id="0" name=""/>
        <dsp:cNvSpPr/>
      </dsp:nvSpPr>
      <dsp:spPr>
        <a:xfrm>
          <a:off x="8806254" y="907071"/>
          <a:ext cx="1347562" cy="1556645"/>
        </a:xfrm>
        <a:prstGeom prst="roundRect">
          <a:avLst>
            <a:gd name="adj" fmla="val 10000"/>
          </a:avLst>
        </a:prstGeom>
        <a:solidFill>
          <a:srgbClr val="C6E0F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2D4E6B"/>
              </a:solidFill>
            </a:rPr>
            <a:t>Village Board Holds Public Hearing, conducts Environmental Review</a:t>
          </a:r>
        </a:p>
      </dsp:txBody>
      <dsp:txXfrm>
        <a:off x="8845723" y="946540"/>
        <a:ext cx="1268624" cy="1477707"/>
      </dsp:txXfrm>
    </dsp:sp>
    <dsp:sp modelId="{654FE5B6-66E1-4990-B600-4DC78F83B184}">
      <dsp:nvSpPr>
        <dsp:cNvPr id="0" name=""/>
        <dsp:cNvSpPr/>
      </dsp:nvSpPr>
      <dsp:spPr>
        <a:xfrm>
          <a:off x="10269073" y="1542475"/>
          <a:ext cx="244344" cy="2858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0269073" y="1599642"/>
        <a:ext cx="171041" cy="171503"/>
      </dsp:txXfrm>
    </dsp:sp>
    <dsp:sp modelId="{60C71623-33E8-4966-9ABC-A4DAE0671E8A}">
      <dsp:nvSpPr>
        <dsp:cNvPr id="0" name=""/>
        <dsp:cNvSpPr/>
      </dsp:nvSpPr>
      <dsp:spPr>
        <a:xfrm>
          <a:off x="10614844" y="907071"/>
          <a:ext cx="1414388" cy="1556645"/>
        </a:xfrm>
        <a:prstGeom prst="roundRect">
          <a:avLst>
            <a:gd name="adj" fmla="val 10000"/>
          </a:avLst>
        </a:prstGeom>
        <a:solidFill>
          <a:srgbClr val="D4E4D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2D4E6B"/>
              </a:solidFill>
            </a:rPr>
            <a:t>Adoption of the Comprehensive Plan</a:t>
          </a:r>
        </a:p>
      </dsp:txBody>
      <dsp:txXfrm>
        <a:off x="10656270" y="948497"/>
        <a:ext cx="1331536" cy="1473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688CE-14F5-423A-B335-1C02F71243AF}">
      <dsp:nvSpPr>
        <dsp:cNvPr id="0" name=""/>
        <dsp:cNvSpPr/>
      </dsp:nvSpPr>
      <dsp:spPr>
        <a:xfrm>
          <a:off x="8423" y="858646"/>
          <a:ext cx="1463043" cy="993593"/>
        </a:xfrm>
        <a:prstGeom prst="roundRect">
          <a:avLst>
            <a:gd name="adj" fmla="val 10000"/>
          </a:avLst>
        </a:prstGeom>
        <a:solidFill>
          <a:srgbClr val="C6E0F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2D4E6B"/>
              </a:solidFill>
            </a:rPr>
            <a:t>Establish a Comprehensive Plan Advisory Group</a:t>
          </a:r>
        </a:p>
      </dsp:txBody>
      <dsp:txXfrm>
        <a:off x="37524" y="887747"/>
        <a:ext cx="1404841" cy="935391"/>
      </dsp:txXfrm>
    </dsp:sp>
    <dsp:sp modelId="{302E3FFF-CF8D-4A75-B776-A4D58C22D6AB}">
      <dsp:nvSpPr>
        <dsp:cNvPr id="0" name=""/>
        <dsp:cNvSpPr/>
      </dsp:nvSpPr>
      <dsp:spPr>
        <a:xfrm>
          <a:off x="1595974" y="1201054"/>
          <a:ext cx="263954" cy="308777"/>
        </a:xfrm>
        <a:prstGeom prst="rightArrow">
          <a:avLst>
            <a:gd name="adj1" fmla="val 60000"/>
            <a:gd name="adj2" fmla="val 50000"/>
          </a:avLst>
        </a:prstGeom>
        <a:solidFill>
          <a:srgbClr val="156082">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prstClr val="white"/>
            </a:solidFill>
            <a:latin typeface="Aptos" panose="02110004020202020204"/>
            <a:ea typeface="+mn-ea"/>
            <a:cs typeface="+mn-cs"/>
          </a:endParaRPr>
        </a:p>
      </dsp:txBody>
      <dsp:txXfrm>
        <a:off x="1595974" y="1262809"/>
        <a:ext cx="184768" cy="185267"/>
      </dsp:txXfrm>
    </dsp:sp>
    <dsp:sp modelId="{48C13C3A-EE2C-47DD-881D-5CE30C96420D}">
      <dsp:nvSpPr>
        <dsp:cNvPr id="0" name=""/>
        <dsp:cNvSpPr/>
      </dsp:nvSpPr>
      <dsp:spPr>
        <a:xfrm>
          <a:off x="1969495" y="857770"/>
          <a:ext cx="1245069" cy="995345"/>
        </a:xfrm>
        <a:prstGeom prst="roundRect">
          <a:avLst>
            <a:gd name="adj" fmla="val 10000"/>
          </a:avLst>
        </a:prstGeom>
        <a:solidFill>
          <a:srgbClr val="D4E4D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2D4E6B"/>
              </a:solidFill>
            </a:rPr>
            <a:t>Analyze Existing Conditions</a:t>
          </a:r>
        </a:p>
      </dsp:txBody>
      <dsp:txXfrm>
        <a:off x="1998648" y="886923"/>
        <a:ext cx="1186763" cy="937039"/>
      </dsp:txXfrm>
    </dsp:sp>
    <dsp:sp modelId="{0C377BA4-37E1-484A-A06E-F0E8A7AC7A86}">
      <dsp:nvSpPr>
        <dsp:cNvPr id="0" name=""/>
        <dsp:cNvSpPr/>
      </dsp:nvSpPr>
      <dsp:spPr>
        <a:xfrm>
          <a:off x="3339071" y="1201054"/>
          <a:ext cx="263954" cy="3087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339071" y="1262809"/>
        <a:ext cx="184768" cy="185267"/>
      </dsp:txXfrm>
    </dsp:sp>
    <dsp:sp modelId="{50397521-D2A0-47DC-BF10-F7E57FDC5D52}">
      <dsp:nvSpPr>
        <dsp:cNvPr id="0" name=""/>
        <dsp:cNvSpPr/>
      </dsp:nvSpPr>
      <dsp:spPr>
        <a:xfrm>
          <a:off x="3712592" y="857770"/>
          <a:ext cx="1245069" cy="995345"/>
        </a:xfrm>
        <a:prstGeom prst="roundRect">
          <a:avLst>
            <a:gd name="adj" fmla="val 10000"/>
          </a:avLst>
        </a:prstGeom>
        <a:solidFill>
          <a:srgbClr val="C6E0F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2D4E6B"/>
              </a:solidFill>
            </a:rPr>
            <a:t>Develop Community Survey</a:t>
          </a:r>
        </a:p>
      </dsp:txBody>
      <dsp:txXfrm>
        <a:off x="3741745" y="886923"/>
        <a:ext cx="1186763" cy="937039"/>
      </dsp:txXfrm>
    </dsp:sp>
    <dsp:sp modelId="{9CA5AA20-3ED2-4628-B225-4C25957FD0F4}">
      <dsp:nvSpPr>
        <dsp:cNvPr id="0" name=""/>
        <dsp:cNvSpPr/>
      </dsp:nvSpPr>
      <dsp:spPr>
        <a:xfrm>
          <a:off x="5082169" y="1201054"/>
          <a:ext cx="263954" cy="3087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082169" y="1262809"/>
        <a:ext cx="184768" cy="185267"/>
      </dsp:txXfrm>
    </dsp:sp>
    <dsp:sp modelId="{5F4CE5E2-1CD9-459C-822D-4017473D8EDB}">
      <dsp:nvSpPr>
        <dsp:cNvPr id="0" name=""/>
        <dsp:cNvSpPr/>
      </dsp:nvSpPr>
      <dsp:spPr>
        <a:xfrm>
          <a:off x="5455690" y="857770"/>
          <a:ext cx="1245069" cy="995345"/>
        </a:xfrm>
        <a:prstGeom prst="roundRect">
          <a:avLst>
            <a:gd name="adj" fmla="val 10000"/>
          </a:avLst>
        </a:prstGeom>
        <a:solidFill>
          <a:srgbClr val="D4E4D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2D4E6B"/>
              </a:solidFill>
            </a:rPr>
            <a:t>Public Open House and Outreach Meeting</a:t>
          </a:r>
        </a:p>
      </dsp:txBody>
      <dsp:txXfrm>
        <a:off x="5484843" y="886923"/>
        <a:ext cx="1186763" cy="937039"/>
      </dsp:txXfrm>
    </dsp:sp>
    <dsp:sp modelId="{31A31013-7DA9-4780-857F-3F71F5A81E18}">
      <dsp:nvSpPr>
        <dsp:cNvPr id="0" name=""/>
        <dsp:cNvSpPr/>
      </dsp:nvSpPr>
      <dsp:spPr>
        <a:xfrm>
          <a:off x="6825266" y="1201054"/>
          <a:ext cx="263954" cy="3087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825266" y="1262809"/>
        <a:ext cx="184768" cy="185267"/>
      </dsp:txXfrm>
    </dsp:sp>
    <dsp:sp modelId="{D9A337D6-9751-4956-A1CB-1A0020EBD76C}">
      <dsp:nvSpPr>
        <dsp:cNvPr id="0" name=""/>
        <dsp:cNvSpPr/>
      </dsp:nvSpPr>
      <dsp:spPr>
        <a:xfrm>
          <a:off x="7198787" y="857770"/>
          <a:ext cx="1245069" cy="995345"/>
        </a:xfrm>
        <a:prstGeom prst="roundRect">
          <a:avLst>
            <a:gd name="adj" fmla="val 10000"/>
          </a:avLst>
        </a:prstGeom>
        <a:solidFill>
          <a:srgbClr val="C6E0F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2D4E6B"/>
              </a:solidFill>
              <a:latin typeface="Aptos" panose="02110004020202020204"/>
              <a:ea typeface="+mn-ea"/>
              <a:cs typeface="+mn-cs"/>
            </a:rPr>
            <a:t>Bayview Public Outreach Meeting </a:t>
          </a:r>
        </a:p>
      </dsp:txBody>
      <dsp:txXfrm>
        <a:off x="7227940" y="886923"/>
        <a:ext cx="1186763" cy="937039"/>
      </dsp:txXfrm>
    </dsp:sp>
    <dsp:sp modelId="{276F1366-769A-48DF-A8AD-F008C09AFB1A}">
      <dsp:nvSpPr>
        <dsp:cNvPr id="0" name=""/>
        <dsp:cNvSpPr/>
      </dsp:nvSpPr>
      <dsp:spPr>
        <a:xfrm>
          <a:off x="8568364" y="1201054"/>
          <a:ext cx="263954" cy="3087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8568364" y="1262809"/>
        <a:ext cx="184768" cy="185267"/>
      </dsp:txXfrm>
    </dsp:sp>
    <dsp:sp modelId="{F1DDD182-782F-49BD-97F0-4C76974BA0E3}">
      <dsp:nvSpPr>
        <dsp:cNvPr id="0" name=""/>
        <dsp:cNvSpPr/>
      </dsp:nvSpPr>
      <dsp:spPr>
        <a:xfrm>
          <a:off x="8941885" y="857770"/>
          <a:ext cx="1245069" cy="995345"/>
        </a:xfrm>
        <a:prstGeom prst="roundRect">
          <a:avLst>
            <a:gd name="adj" fmla="val 10000"/>
          </a:avLst>
        </a:prstGeom>
        <a:solidFill>
          <a:srgbClr val="D4E4D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2D4E6B"/>
              </a:solidFill>
              <a:latin typeface="Aptos" panose="02110004020202020204"/>
              <a:ea typeface="+mn-ea"/>
              <a:cs typeface="+mn-cs"/>
            </a:rPr>
            <a:t>Parking Utilization Study</a:t>
          </a:r>
        </a:p>
      </dsp:txBody>
      <dsp:txXfrm>
        <a:off x="8971038" y="886923"/>
        <a:ext cx="1186763" cy="937039"/>
      </dsp:txXfrm>
    </dsp:sp>
    <dsp:sp modelId="{25D1CDBA-47D7-466D-A847-AB5917436517}">
      <dsp:nvSpPr>
        <dsp:cNvPr id="0" name=""/>
        <dsp:cNvSpPr/>
      </dsp:nvSpPr>
      <dsp:spPr>
        <a:xfrm>
          <a:off x="10311461" y="1201054"/>
          <a:ext cx="263954" cy="3087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0311461" y="1262809"/>
        <a:ext cx="184768" cy="185267"/>
      </dsp:txXfrm>
    </dsp:sp>
    <dsp:sp modelId="{794E8CEC-7EA7-434E-A12E-02E72C51C8A0}">
      <dsp:nvSpPr>
        <dsp:cNvPr id="0" name=""/>
        <dsp:cNvSpPr/>
      </dsp:nvSpPr>
      <dsp:spPr>
        <a:xfrm>
          <a:off x="10684982" y="857770"/>
          <a:ext cx="1346194" cy="995345"/>
        </a:xfrm>
        <a:prstGeom prst="roundRect">
          <a:avLst>
            <a:gd name="adj" fmla="val 10000"/>
          </a:avLst>
        </a:prstGeom>
        <a:solidFill>
          <a:srgbClr val="C6E0F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2D4E6B"/>
              </a:solidFill>
              <a:latin typeface="Aptos" panose="02110004020202020204"/>
              <a:ea typeface="+mn-ea"/>
              <a:cs typeface="+mn-cs"/>
            </a:rPr>
            <a:t>Transportation Study and Intersection Analysis</a:t>
          </a:r>
        </a:p>
      </dsp:txBody>
      <dsp:txXfrm>
        <a:off x="10714135" y="886923"/>
        <a:ext cx="1287888" cy="9370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989B8-424E-4EA6-B441-F9984C4975A9}">
      <dsp:nvSpPr>
        <dsp:cNvPr id="0" name=""/>
        <dsp:cNvSpPr/>
      </dsp:nvSpPr>
      <dsp:spPr>
        <a:xfrm>
          <a:off x="4179234" y="4040363"/>
          <a:ext cx="438311" cy="1218115"/>
        </a:xfrm>
        <a:custGeom>
          <a:avLst/>
          <a:gdLst/>
          <a:ahLst/>
          <a:cxnLst/>
          <a:rect l="0" t="0" r="0" b="0"/>
          <a:pathLst>
            <a:path>
              <a:moveTo>
                <a:pt x="0" y="0"/>
              </a:moveTo>
              <a:lnTo>
                <a:pt x="219155" y="0"/>
              </a:lnTo>
              <a:lnTo>
                <a:pt x="219155" y="1218115"/>
              </a:lnTo>
              <a:lnTo>
                <a:pt x="438311" y="1218115"/>
              </a:lnTo>
            </a:path>
          </a:pathLst>
        </a:custGeom>
        <a:noFill/>
        <a:ln w="19050" cap="flat" cmpd="sng" algn="ctr">
          <a:solidFill>
            <a:srgbClr val="F9EAC3"/>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66025" y="4617057"/>
        <a:ext cx="64728" cy="64728"/>
      </dsp:txXfrm>
    </dsp:sp>
    <dsp:sp modelId="{095C8D91-4BB3-441B-96E6-64A2D6FFBBBB}">
      <dsp:nvSpPr>
        <dsp:cNvPr id="0" name=""/>
        <dsp:cNvSpPr/>
      </dsp:nvSpPr>
      <dsp:spPr>
        <a:xfrm>
          <a:off x="4179234" y="4040363"/>
          <a:ext cx="438311" cy="396516"/>
        </a:xfrm>
        <a:custGeom>
          <a:avLst/>
          <a:gdLst/>
          <a:ahLst/>
          <a:cxnLst/>
          <a:rect l="0" t="0" r="0" b="0"/>
          <a:pathLst>
            <a:path>
              <a:moveTo>
                <a:pt x="0" y="0"/>
              </a:moveTo>
              <a:lnTo>
                <a:pt x="219155" y="0"/>
              </a:lnTo>
              <a:lnTo>
                <a:pt x="219155" y="396516"/>
              </a:lnTo>
              <a:lnTo>
                <a:pt x="438311" y="396516"/>
              </a:lnTo>
            </a:path>
          </a:pathLst>
        </a:custGeom>
        <a:noFill/>
        <a:ln w="19050" cap="flat" cmpd="sng" algn="ctr">
          <a:solidFill>
            <a:srgbClr val="F9EAC3"/>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3613" y="4223845"/>
        <a:ext cx="29552" cy="29552"/>
      </dsp:txXfrm>
    </dsp:sp>
    <dsp:sp modelId="{01363D40-82BE-4B23-BA97-9D2304A25F8F}">
      <dsp:nvSpPr>
        <dsp:cNvPr id="0" name=""/>
        <dsp:cNvSpPr/>
      </dsp:nvSpPr>
      <dsp:spPr>
        <a:xfrm>
          <a:off x="4179234" y="3615281"/>
          <a:ext cx="438311" cy="425082"/>
        </a:xfrm>
        <a:custGeom>
          <a:avLst/>
          <a:gdLst/>
          <a:ahLst/>
          <a:cxnLst/>
          <a:rect l="0" t="0" r="0" b="0"/>
          <a:pathLst>
            <a:path>
              <a:moveTo>
                <a:pt x="0" y="425082"/>
              </a:moveTo>
              <a:lnTo>
                <a:pt x="219155" y="425082"/>
              </a:lnTo>
              <a:lnTo>
                <a:pt x="219155" y="0"/>
              </a:lnTo>
              <a:lnTo>
                <a:pt x="438311" y="0"/>
              </a:lnTo>
            </a:path>
          </a:pathLst>
        </a:custGeom>
        <a:noFill/>
        <a:ln w="19050" cap="flat" cmpd="sng" algn="ctr">
          <a:solidFill>
            <a:srgbClr val="F9EAC3"/>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3125" y="3812558"/>
        <a:ext cx="30529" cy="30529"/>
      </dsp:txXfrm>
    </dsp:sp>
    <dsp:sp modelId="{04B4D384-B2B4-47B3-92DB-83B8DFDC7F81}">
      <dsp:nvSpPr>
        <dsp:cNvPr id="0" name=""/>
        <dsp:cNvSpPr/>
      </dsp:nvSpPr>
      <dsp:spPr>
        <a:xfrm>
          <a:off x="4179234" y="2793682"/>
          <a:ext cx="438311" cy="1246681"/>
        </a:xfrm>
        <a:custGeom>
          <a:avLst/>
          <a:gdLst/>
          <a:ahLst/>
          <a:cxnLst/>
          <a:rect l="0" t="0" r="0" b="0"/>
          <a:pathLst>
            <a:path>
              <a:moveTo>
                <a:pt x="0" y="1246681"/>
              </a:moveTo>
              <a:lnTo>
                <a:pt x="219155" y="1246681"/>
              </a:lnTo>
              <a:lnTo>
                <a:pt x="219155" y="0"/>
              </a:lnTo>
              <a:lnTo>
                <a:pt x="438311" y="0"/>
              </a:lnTo>
            </a:path>
          </a:pathLst>
        </a:custGeom>
        <a:noFill/>
        <a:ln w="19050" cap="flat" cmpd="sng" algn="ctr">
          <a:solidFill>
            <a:srgbClr val="F9EAC3"/>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65352" y="3383985"/>
        <a:ext cx="66074" cy="66074"/>
      </dsp:txXfrm>
    </dsp:sp>
    <dsp:sp modelId="{83D1DDB0-68CF-472A-BA19-E8F96561E79A}">
      <dsp:nvSpPr>
        <dsp:cNvPr id="0" name=""/>
        <dsp:cNvSpPr/>
      </dsp:nvSpPr>
      <dsp:spPr>
        <a:xfrm>
          <a:off x="1328447" y="2216193"/>
          <a:ext cx="694910" cy="1824170"/>
        </a:xfrm>
        <a:custGeom>
          <a:avLst/>
          <a:gdLst/>
          <a:ahLst/>
          <a:cxnLst/>
          <a:rect l="0" t="0" r="0" b="0"/>
          <a:pathLst>
            <a:path>
              <a:moveTo>
                <a:pt x="0" y="0"/>
              </a:moveTo>
              <a:lnTo>
                <a:pt x="347455" y="0"/>
              </a:lnTo>
              <a:lnTo>
                <a:pt x="347455" y="1824170"/>
              </a:lnTo>
              <a:lnTo>
                <a:pt x="694910" y="1824170"/>
              </a:lnTo>
            </a:path>
          </a:pathLst>
        </a:custGeom>
        <a:noFill/>
        <a:ln w="1905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627101" y="3079477"/>
        <a:ext cx="97602" cy="97602"/>
      </dsp:txXfrm>
    </dsp:sp>
    <dsp:sp modelId="{D9DD4884-1BC5-452E-B62B-DE47C316DAF6}">
      <dsp:nvSpPr>
        <dsp:cNvPr id="0" name=""/>
        <dsp:cNvSpPr/>
      </dsp:nvSpPr>
      <dsp:spPr>
        <a:xfrm>
          <a:off x="4172076" y="1950215"/>
          <a:ext cx="438332" cy="275439"/>
        </a:xfrm>
        <a:custGeom>
          <a:avLst/>
          <a:gdLst/>
          <a:ahLst/>
          <a:cxnLst/>
          <a:rect l="0" t="0" r="0" b="0"/>
          <a:pathLst>
            <a:path>
              <a:moveTo>
                <a:pt x="0" y="275439"/>
              </a:moveTo>
              <a:lnTo>
                <a:pt x="219166" y="275439"/>
              </a:lnTo>
              <a:lnTo>
                <a:pt x="219166" y="0"/>
              </a:lnTo>
              <a:lnTo>
                <a:pt x="438332" y="0"/>
              </a:lnTo>
            </a:path>
          </a:pathLst>
        </a:custGeom>
        <a:noFill/>
        <a:ln w="19050" cap="flat" cmpd="sng" algn="ctr">
          <a:solidFill>
            <a:srgbClr val="F9EAC3"/>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78300" y="2074993"/>
        <a:ext cx="25884" cy="25884"/>
      </dsp:txXfrm>
    </dsp:sp>
    <dsp:sp modelId="{AF6E5B1D-1561-4404-A92D-946C5062DAC6}">
      <dsp:nvSpPr>
        <dsp:cNvPr id="0" name=""/>
        <dsp:cNvSpPr/>
      </dsp:nvSpPr>
      <dsp:spPr>
        <a:xfrm>
          <a:off x="4172076" y="1150484"/>
          <a:ext cx="445468" cy="1075170"/>
        </a:xfrm>
        <a:custGeom>
          <a:avLst/>
          <a:gdLst/>
          <a:ahLst/>
          <a:cxnLst/>
          <a:rect l="0" t="0" r="0" b="0"/>
          <a:pathLst>
            <a:path>
              <a:moveTo>
                <a:pt x="0" y="1075170"/>
              </a:moveTo>
              <a:lnTo>
                <a:pt x="222734" y="1075170"/>
              </a:lnTo>
              <a:lnTo>
                <a:pt x="222734" y="0"/>
              </a:lnTo>
              <a:lnTo>
                <a:pt x="445468" y="0"/>
              </a:lnTo>
            </a:path>
          </a:pathLst>
        </a:custGeom>
        <a:noFill/>
        <a:ln w="19050" cap="flat" cmpd="sng" algn="ctr">
          <a:solidFill>
            <a:srgbClr val="F9EAC3"/>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65715" y="1658974"/>
        <a:ext cx="58190" cy="58190"/>
      </dsp:txXfrm>
    </dsp:sp>
    <dsp:sp modelId="{52490EDD-8A3C-458D-8AB7-5C3E5CB85608}">
      <dsp:nvSpPr>
        <dsp:cNvPr id="0" name=""/>
        <dsp:cNvSpPr/>
      </dsp:nvSpPr>
      <dsp:spPr>
        <a:xfrm>
          <a:off x="1328447" y="2170473"/>
          <a:ext cx="687753" cy="91440"/>
        </a:xfrm>
        <a:custGeom>
          <a:avLst/>
          <a:gdLst/>
          <a:ahLst/>
          <a:cxnLst/>
          <a:rect l="0" t="0" r="0" b="0"/>
          <a:pathLst>
            <a:path>
              <a:moveTo>
                <a:pt x="0" y="45720"/>
              </a:moveTo>
              <a:lnTo>
                <a:pt x="343876" y="45720"/>
              </a:lnTo>
              <a:lnTo>
                <a:pt x="343876" y="55181"/>
              </a:lnTo>
              <a:lnTo>
                <a:pt x="687753" y="55181"/>
              </a:lnTo>
            </a:path>
          </a:pathLst>
        </a:custGeom>
        <a:noFill/>
        <a:ln w="1905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55128" y="2198998"/>
        <a:ext cx="34390" cy="34390"/>
      </dsp:txXfrm>
    </dsp:sp>
    <dsp:sp modelId="{C4AE0FBA-967B-4906-8F8D-15BAF715B188}">
      <dsp:nvSpPr>
        <dsp:cNvPr id="0" name=""/>
        <dsp:cNvSpPr/>
      </dsp:nvSpPr>
      <dsp:spPr>
        <a:xfrm>
          <a:off x="4186370" y="283165"/>
          <a:ext cx="431175" cy="91440"/>
        </a:xfrm>
        <a:custGeom>
          <a:avLst/>
          <a:gdLst/>
          <a:ahLst/>
          <a:cxnLst/>
          <a:rect l="0" t="0" r="0" b="0"/>
          <a:pathLst>
            <a:path>
              <a:moveTo>
                <a:pt x="0" y="45720"/>
              </a:moveTo>
              <a:lnTo>
                <a:pt x="431175" y="45720"/>
              </a:lnTo>
            </a:path>
          </a:pathLst>
        </a:custGeom>
        <a:noFill/>
        <a:ln w="19050" cap="flat" cmpd="sng" algn="ctr">
          <a:solidFill>
            <a:srgbClr val="F9EAC3"/>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91178" y="318105"/>
        <a:ext cx="21558" cy="21558"/>
      </dsp:txXfrm>
    </dsp:sp>
    <dsp:sp modelId="{ABEAD6DB-E8B3-42AA-9733-E577EC3902EC}">
      <dsp:nvSpPr>
        <dsp:cNvPr id="0" name=""/>
        <dsp:cNvSpPr/>
      </dsp:nvSpPr>
      <dsp:spPr>
        <a:xfrm>
          <a:off x="1328447" y="328885"/>
          <a:ext cx="702046" cy="1887308"/>
        </a:xfrm>
        <a:custGeom>
          <a:avLst/>
          <a:gdLst/>
          <a:ahLst/>
          <a:cxnLst/>
          <a:rect l="0" t="0" r="0" b="0"/>
          <a:pathLst>
            <a:path>
              <a:moveTo>
                <a:pt x="0" y="1887308"/>
              </a:moveTo>
              <a:lnTo>
                <a:pt x="351023" y="1887308"/>
              </a:lnTo>
              <a:lnTo>
                <a:pt x="351023" y="0"/>
              </a:lnTo>
              <a:lnTo>
                <a:pt x="702046" y="0"/>
              </a:lnTo>
            </a:path>
          </a:pathLst>
        </a:custGeom>
        <a:noFill/>
        <a:ln w="19050" cap="flat" cmpd="sng" algn="ctr">
          <a:solidFill>
            <a:schemeClr val="accent3">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629129" y="1222197"/>
        <a:ext cx="100682" cy="100682"/>
      </dsp:txXfrm>
    </dsp:sp>
    <dsp:sp modelId="{CC997F9F-0355-459F-9513-FC710B97E660}">
      <dsp:nvSpPr>
        <dsp:cNvPr id="0" name=""/>
        <dsp:cNvSpPr/>
      </dsp:nvSpPr>
      <dsp:spPr>
        <a:xfrm rot="16200000">
          <a:off x="-729874" y="1887553"/>
          <a:ext cx="3459364" cy="657279"/>
        </a:xfrm>
        <a:prstGeom prst="rect">
          <a:avLst/>
        </a:prstGeom>
        <a:solidFill>
          <a:srgbClr val="2D4E6B"/>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prstClr val="white"/>
              </a:solidFill>
              <a:latin typeface="Avenir Next LT Pro" panose="020B0504020202020204" pitchFamily="34" charset="0"/>
              <a:ea typeface="+mn-ea"/>
              <a:cs typeface="+mn-cs"/>
            </a:rPr>
            <a:t>Vision Statement</a:t>
          </a:r>
        </a:p>
      </dsp:txBody>
      <dsp:txXfrm>
        <a:off x="-729874" y="1887553"/>
        <a:ext cx="3459364" cy="657279"/>
      </dsp:txXfrm>
    </dsp:sp>
    <dsp:sp modelId="{DF0DE95D-14CC-4807-B14A-BD01DE034013}">
      <dsp:nvSpPr>
        <dsp:cNvPr id="0" name=""/>
        <dsp:cNvSpPr/>
      </dsp:nvSpPr>
      <dsp:spPr>
        <a:xfrm>
          <a:off x="2030494" y="245"/>
          <a:ext cx="2155876" cy="657279"/>
        </a:xfrm>
        <a:prstGeom prst="rect">
          <a:avLst/>
        </a:prstGeom>
        <a:solidFill>
          <a:srgbClr val="578B5B"/>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kern="1200" dirty="0">
              <a:solidFill>
                <a:prstClr val="white"/>
              </a:solidFill>
              <a:latin typeface="Aptos" panose="02110004020202020204"/>
              <a:ea typeface="+mn-ea"/>
              <a:cs typeface="+mn-cs"/>
            </a:rPr>
            <a:t>Goal</a:t>
          </a:r>
        </a:p>
      </dsp:txBody>
      <dsp:txXfrm>
        <a:off x="2030494" y="245"/>
        <a:ext cx="2155876" cy="657279"/>
      </dsp:txXfrm>
    </dsp:sp>
    <dsp:sp modelId="{8D023C07-779C-4C7D-95A0-2F5F52971B46}">
      <dsp:nvSpPr>
        <dsp:cNvPr id="0" name=""/>
        <dsp:cNvSpPr/>
      </dsp:nvSpPr>
      <dsp:spPr>
        <a:xfrm>
          <a:off x="4617545" y="245"/>
          <a:ext cx="2155876" cy="657279"/>
        </a:xfrm>
        <a:prstGeom prst="rect">
          <a:avLst/>
        </a:prstGeom>
        <a:solidFill>
          <a:srgbClr val="F9EAC3"/>
        </a:solidFill>
        <a:ln>
          <a:solidFill>
            <a:srgbClr val="C6E0F2"/>
          </a:solid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ptos" panose="02110004020202020204"/>
              <a:ea typeface="+mn-ea"/>
              <a:cs typeface="+mn-cs"/>
            </a:rPr>
            <a:t>Objective</a:t>
          </a:r>
        </a:p>
      </dsp:txBody>
      <dsp:txXfrm>
        <a:off x="4617545" y="245"/>
        <a:ext cx="2155876" cy="657279"/>
      </dsp:txXfrm>
    </dsp:sp>
    <dsp:sp modelId="{D52D6B24-1F58-43C7-99D5-49AFC57583A2}">
      <dsp:nvSpPr>
        <dsp:cNvPr id="0" name=""/>
        <dsp:cNvSpPr/>
      </dsp:nvSpPr>
      <dsp:spPr>
        <a:xfrm>
          <a:off x="2016200" y="1897015"/>
          <a:ext cx="2155876" cy="657279"/>
        </a:xfrm>
        <a:prstGeom prst="rect">
          <a:avLst/>
        </a:prstGeom>
        <a:solidFill>
          <a:srgbClr val="578B5B"/>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kern="1200" dirty="0">
              <a:solidFill>
                <a:prstClr val="white"/>
              </a:solidFill>
              <a:latin typeface="Aptos" panose="02110004020202020204"/>
              <a:ea typeface="+mn-ea"/>
              <a:cs typeface="+mn-cs"/>
            </a:rPr>
            <a:t>Goal</a:t>
          </a:r>
          <a:r>
            <a:rPr lang="en-US" sz="1100" kern="1200" dirty="0">
              <a:solidFill>
                <a:prstClr val="white"/>
              </a:solidFill>
              <a:latin typeface="Aptos" panose="02110004020202020204"/>
              <a:ea typeface="+mn-ea"/>
              <a:cs typeface="+mn-cs"/>
            </a:rPr>
            <a:t> </a:t>
          </a:r>
        </a:p>
      </dsp:txBody>
      <dsp:txXfrm>
        <a:off x="2016200" y="1897015"/>
        <a:ext cx="2155876" cy="657279"/>
      </dsp:txXfrm>
    </dsp:sp>
    <dsp:sp modelId="{B058BB6E-A969-46FB-BE71-6253228FCDAA}">
      <dsp:nvSpPr>
        <dsp:cNvPr id="0" name=""/>
        <dsp:cNvSpPr/>
      </dsp:nvSpPr>
      <dsp:spPr>
        <a:xfrm>
          <a:off x="4617545" y="821844"/>
          <a:ext cx="2155876" cy="657279"/>
        </a:xfrm>
        <a:prstGeom prst="rect">
          <a:avLst/>
        </a:prstGeom>
        <a:solidFill>
          <a:srgbClr val="F9EAC3"/>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ptos" panose="02110004020202020204"/>
              <a:ea typeface="+mn-ea"/>
              <a:cs typeface="+mn-cs"/>
            </a:rPr>
            <a:t>Objective</a:t>
          </a:r>
          <a:r>
            <a:rPr lang="en-US" sz="1050" b="1" kern="1200" dirty="0">
              <a:solidFill>
                <a:schemeClr val="bg1"/>
              </a:solidFill>
              <a:latin typeface="Aptos" panose="02110004020202020204"/>
              <a:ea typeface="+mn-ea"/>
              <a:cs typeface="+mn-cs"/>
            </a:rPr>
            <a:t> </a:t>
          </a:r>
        </a:p>
      </dsp:txBody>
      <dsp:txXfrm>
        <a:off x="4617545" y="821844"/>
        <a:ext cx="2155876" cy="657279"/>
      </dsp:txXfrm>
    </dsp:sp>
    <dsp:sp modelId="{6AED45D2-5753-4A41-AF91-2BDA259C0AEE}">
      <dsp:nvSpPr>
        <dsp:cNvPr id="0" name=""/>
        <dsp:cNvSpPr/>
      </dsp:nvSpPr>
      <dsp:spPr>
        <a:xfrm>
          <a:off x="4610409" y="1621576"/>
          <a:ext cx="2155876" cy="657279"/>
        </a:xfrm>
        <a:prstGeom prst="rect">
          <a:avLst/>
        </a:prstGeom>
        <a:solidFill>
          <a:srgbClr val="F9EAC3"/>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ptos" panose="02110004020202020204"/>
              <a:ea typeface="+mn-ea"/>
              <a:cs typeface="+mn-cs"/>
            </a:rPr>
            <a:t>Objective</a:t>
          </a:r>
        </a:p>
      </dsp:txBody>
      <dsp:txXfrm>
        <a:off x="4610409" y="1621576"/>
        <a:ext cx="2155876" cy="657279"/>
      </dsp:txXfrm>
    </dsp:sp>
    <dsp:sp modelId="{60993812-2193-4543-B81C-AB368E82D0C1}">
      <dsp:nvSpPr>
        <dsp:cNvPr id="0" name=""/>
        <dsp:cNvSpPr/>
      </dsp:nvSpPr>
      <dsp:spPr>
        <a:xfrm>
          <a:off x="2023358" y="3711724"/>
          <a:ext cx="2155876" cy="657279"/>
        </a:xfrm>
        <a:prstGeom prst="rect">
          <a:avLst/>
        </a:prstGeom>
        <a:solidFill>
          <a:srgbClr val="578B5B"/>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000" kern="1200" dirty="0">
              <a:solidFill>
                <a:prstClr val="white"/>
              </a:solidFill>
              <a:latin typeface="Aptos" panose="02110004020202020204"/>
              <a:ea typeface="+mn-ea"/>
              <a:cs typeface="+mn-cs"/>
            </a:rPr>
            <a:t>Goal</a:t>
          </a:r>
        </a:p>
      </dsp:txBody>
      <dsp:txXfrm>
        <a:off x="2023358" y="3711724"/>
        <a:ext cx="2155876" cy="657279"/>
      </dsp:txXfrm>
    </dsp:sp>
    <dsp:sp modelId="{387083AB-C857-49C9-9BD8-90C71F61256F}">
      <dsp:nvSpPr>
        <dsp:cNvPr id="0" name=""/>
        <dsp:cNvSpPr/>
      </dsp:nvSpPr>
      <dsp:spPr>
        <a:xfrm>
          <a:off x="4617545" y="2465042"/>
          <a:ext cx="2155876" cy="657279"/>
        </a:xfrm>
        <a:prstGeom prst="rect">
          <a:avLst/>
        </a:prstGeom>
        <a:solidFill>
          <a:srgbClr val="F9EAC3"/>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Gill Sans MT" panose="020B0502020104020203" pitchFamily="34" charset="0"/>
              <a:ea typeface="+mn-ea"/>
              <a:cs typeface="+mn-cs"/>
            </a:rPr>
            <a:t>Objective</a:t>
          </a:r>
        </a:p>
      </dsp:txBody>
      <dsp:txXfrm>
        <a:off x="4617545" y="2465042"/>
        <a:ext cx="2155876" cy="657279"/>
      </dsp:txXfrm>
    </dsp:sp>
    <dsp:sp modelId="{4A934646-ADA5-439F-9A08-5A4809289850}">
      <dsp:nvSpPr>
        <dsp:cNvPr id="0" name=""/>
        <dsp:cNvSpPr/>
      </dsp:nvSpPr>
      <dsp:spPr>
        <a:xfrm>
          <a:off x="4617545" y="3286641"/>
          <a:ext cx="2155876" cy="657279"/>
        </a:xfrm>
        <a:prstGeom prst="rect">
          <a:avLst/>
        </a:prstGeom>
        <a:solidFill>
          <a:srgbClr val="F9EAC3"/>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Gill Sans MT" panose="020B0502020104020203" pitchFamily="34" charset="0"/>
              <a:ea typeface="+mn-ea"/>
              <a:cs typeface="+mn-cs"/>
            </a:rPr>
            <a:t>Objective</a:t>
          </a:r>
        </a:p>
      </dsp:txBody>
      <dsp:txXfrm>
        <a:off x="4617545" y="3286641"/>
        <a:ext cx="2155876" cy="657279"/>
      </dsp:txXfrm>
    </dsp:sp>
    <dsp:sp modelId="{B641CA1F-401C-4A5D-A286-8951D000A76D}">
      <dsp:nvSpPr>
        <dsp:cNvPr id="0" name=""/>
        <dsp:cNvSpPr/>
      </dsp:nvSpPr>
      <dsp:spPr>
        <a:xfrm>
          <a:off x="4617545" y="4108241"/>
          <a:ext cx="2155876" cy="657279"/>
        </a:xfrm>
        <a:prstGeom prst="rect">
          <a:avLst/>
        </a:prstGeom>
        <a:solidFill>
          <a:srgbClr val="F9EAC3"/>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Gill Sans MT" panose="020B0502020104020203" pitchFamily="34" charset="0"/>
              <a:ea typeface="+mn-ea"/>
              <a:cs typeface="+mn-cs"/>
            </a:rPr>
            <a:t>Objective</a:t>
          </a:r>
        </a:p>
      </dsp:txBody>
      <dsp:txXfrm>
        <a:off x="4617545" y="4108241"/>
        <a:ext cx="2155876" cy="657279"/>
      </dsp:txXfrm>
    </dsp:sp>
    <dsp:sp modelId="{2F9CBC41-C028-413E-B6A3-14C2831A8238}">
      <dsp:nvSpPr>
        <dsp:cNvPr id="0" name=""/>
        <dsp:cNvSpPr/>
      </dsp:nvSpPr>
      <dsp:spPr>
        <a:xfrm>
          <a:off x="4617545" y="4929840"/>
          <a:ext cx="2155876" cy="657279"/>
        </a:xfrm>
        <a:prstGeom prst="rect">
          <a:avLst/>
        </a:prstGeom>
        <a:solidFill>
          <a:srgbClr val="F9EAC3"/>
        </a:solidFill>
        <a:ln>
          <a:noFill/>
        </a:ln>
        <a:effectLst>
          <a:outerShdw blurRad="57150" dist="19050" dir="5400000" algn="ctr" rotWithShape="0">
            <a:srgbClr val="000000">
              <a:alpha val="63000"/>
            </a:srgb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Gill Sans MT" panose="020B0502020104020203" pitchFamily="34" charset="0"/>
              <a:ea typeface="+mn-ea"/>
              <a:cs typeface="+mn-cs"/>
            </a:rPr>
            <a:t>Objective</a:t>
          </a:r>
        </a:p>
      </dsp:txBody>
      <dsp:txXfrm>
        <a:off x="4617545" y="4929840"/>
        <a:ext cx="2155876" cy="65727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5CA18-D554-4F77-A373-2DD1E3D44283}" type="datetimeFigureOut">
              <a:rPr lang="en-US" smtClean="0"/>
              <a:t>2/17/2026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6DF52B-7602-4CE9-8465-8EB6D55FD148}" type="slidenum">
              <a:rPr lang="en-US" smtClean="0"/>
              <a:t>‹#›</a:t>
            </a:fld>
            <a:endParaRPr lang="en-US"/>
          </a:p>
        </p:txBody>
      </p:sp>
    </p:spTree>
    <p:extLst>
      <p:ext uri="{BB962C8B-B14F-4D97-AF65-F5344CB8AC3E}">
        <p14:creationId xmlns:p14="http://schemas.microsoft.com/office/powerpoint/2010/main" val="2745280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81A707-0A4C-444E-BBAC-8F56E4534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629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DF52B-7602-4CE9-8465-8EB6D55FD148}" type="slidenum">
              <a:rPr lang="en-US" smtClean="0"/>
              <a:t>11</a:t>
            </a:fld>
            <a:endParaRPr lang="en-US"/>
          </a:p>
        </p:txBody>
      </p:sp>
    </p:spTree>
    <p:extLst>
      <p:ext uri="{BB962C8B-B14F-4D97-AF65-F5344CB8AC3E}">
        <p14:creationId xmlns:p14="http://schemas.microsoft.com/office/powerpoint/2010/main" val="1688333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0B333-2FFC-B4BE-7C5E-7726E2ADC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0D891-534C-834A-683F-BDAB915F5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8EE7BE-4CA7-3A98-6D5D-55F065DFCC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41F79E-4A6E-43AA-1B55-489AA76729EE}"/>
              </a:ext>
            </a:extLst>
          </p:cNvPr>
          <p:cNvSpPr>
            <a:spLocks noGrp="1"/>
          </p:cNvSpPr>
          <p:nvPr>
            <p:ph type="sldNum" sz="quarter" idx="5"/>
          </p:nvPr>
        </p:nvSpPr>
        <p:spPr/>
        <p:txBody>
          <a:bodyPr/>
          <a:lstStyle/>
          <a:p>
            <a:fld id="{1D6DF52B-7602-4CE9-8465-8EB6D55FD148}" type="slidenum">
              <a:rPr lang="en-US" smtClean="0"/>
              <a:t>13</a:t>
            </a:fld>
            <a:endParaRPr lang="en-US"/>
          </a:p>
        </p:txBody>
      </p:sp>
    </p:spTree>
    <p:extLst>
      <p:ext uri="{BB962C8B-B14F-4D97-AF65-F5344CB8AC3E}">
        <p14:creationId xmlns:p14="http://schemas.microsoft.com/office/powerpoint/2010/main" val="3905829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4C25C-6EC9-FA22-1981-453C4029D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83E4D-5F81-6474-809F-3B6826D99A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C25B5E-2094-6421-7405-E5FB050495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B5421C-448C-CF8F-AC6D-FCF84A92B380}"/>
              </a:ext>
            </a:extLst>
          </p:cNvPr>
          <p:cNvSpPr>
            <a:spLocks noGrp="1"/>
          </p:cNvSpPr>
          <p:nvPr>
            <p:ph type="sldNum" sz="quarter" idx="5"/>
          </p:nvPr>
        </p:nvSpPr>
        <p:spPr/>
        <p:txBody>
          <a:bodyPr/>
          <a:lstStyle/>
          <a:p>
            <a:fld id="{1D6DF52B-7602-4CE9-8465-8EB6D55FD148}" type="slidenum">
              <a:rPr lang="en-US" smtClean="0"/>
              <a:t>14</a:t>
            </a:fld>
            <a:endParaRPr lang="en-US"/>
          </a:p>
        </p:txBody>
      </p:sp>
    </p:spTree>
    <p:extLst>
      <p:ext uri="{BB962C8B-B14F-4D97-AF65-F5344CB8AC3E}">
        <p14:creationId xmlns:p14="http://schemas.microsoft.com/office/powerpoint/2010/main" val="1168332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DF52B-7602-4CE9-8465-8EB6D55FD148}" type="slidenum">
              <a:rPr lang="en-US" smtClean="0"/>
              <a:t>15</a:t>
            </a:fld>
            <a:endParaRPr lang="en-US"/>
          </a:p>
        </p:txBody>
      </p:sp>
    </p:spTree>
    <p:extLst>
      <p:ext uri="{BB962C8B-B14F-4D97-AF65-F5344CB8AC3E}">
        <p14:creationId xmlns:p14="http://schemas.microsoft.com/office/powerpoint/2010/main" val="3732039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DF52B-7602-4CE9-8465-8EB6D55FD148}" type="slidenum">
              <a:rPr lang="en-US" smtClean="0"/>
              <a:t>16</a:t>
            </a:fld>
            <a:endParaRPr lang="en-US"/>
          </a:p>
        </p:txBody>
      </p:sp>
    </p:spTree>
    <p:extLst>
      <p:ext uri="{BB962C8B-B14F-4D97-AF65-F5344CB8AC3E}">
        <p14:creationId xmlns:p14="http://schemas.microsoft.com/office/powerpoint/2010/main" val="3142142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DF52B-7602-4CE9-8465-8EB6D55FD148}" type="slidenum">
              <a:rPr lang="en-US" smtClean="0"/>
              <a:t>18</a:t>
            </a:fld>
            <a:endParaRPr lang="en-US"/>
          </a:p>
        </p:txBody>
      </p:sp>
    </p:spTree>
    <p:extLst>
      <p:ext uri="{BB962C8B-B14F-4D97-AF65-F5344CB8AC3E}">
        <p14:creationId xmlns:p14="http://schemas.microsoft.com/office/powerpoint/2010/main" val="1736917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DF52B-7602-4CE9-8465-8EB6D55FD148}" type="slidenum">
              <a:rPr lang="en-US" smtClean="0"/>
              <a:t>22</a:t>
            </a:fld>
            <a:endParaRPr lang="en-US"/>
          </a:p>
        </p:txBody>
      </p:sp>
    </p:spTree>
    <p:extLst>
      <p:ext uri="{BB962C8B-B14F-4D97-AF65-F5344CB8AC3E}">
        <p14:creationId xmlns:p14="http://schemas.microsoft.com/office/powerpoint/2010/main" val="176366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DF52B-7602-4CE9-8465-8EB6D55FD148}" type="slidenum">
              <a:rPr lang="en-US" smtClean="0"/>
              <a:t>2</a:t>
            </a:fld>
            <a:endParaRPr lang="en-US"/>
          </a:p>
        </p:txBody>
      </p:sp>
    </p:spTree>
    <p:extLst>
      <p:ext uri="{BB962C8B-B14F-4D97-AF65-F5344CB8AC3E}">
        <p14:creationId xmlns:p14="http://schemas.microsoft.com/office/powerpoint/2010/main" val="2491311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DF52B-7602-4CE9-8465-8EB6D55FD148}" type="slidenum">
              <a:rPr lang="en-US" smtClean="0"/>
              <a:t>3</a:t>
            </a:fld>
            <a:endParaRPr lang="en-US"/>
          </a:p>
        </p:txBody>
      </p:sp>
    </p:spTree>
    <p:extLst>
      <p:ext uri="{BB962C8B-B14F-4D97-AF65-F5344CB8AC3E}">
        <p14:creationId xmlns:p14="http://schemas.microsoft.com/office/powerpoint/2010/main" val="327843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DF52B-7602-4CE9-8465-8EB6D55FD148}" type="slidenum">
              <a:rPr lang="en-US" smtClean="0"/>
              <a:t>4</a:t>
            </a:fld>
            <a:endParaRPr lang="en-US"/>
          </a:p>
        </p:txBody>
      </p:sp>
    </p:spTree>
    <p:extLst>
      <p:ext uri="{BB962C8B-B14F-4D97-AF65-F5344CB8AC3E}">
        <p14:creationId xmlns:p14="http://schemas.microsoft.com/office/powerpoint/2010/main" val="3570314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D48FD-8343-B4E2-7672-FCEE29CDA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E03D4-5ADF-B9FB-5781-15F72BCF1F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62F19A-FDC8-092B-5D08-BCFCE08DE2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82C0FE-6DC7-A32A-503C-1AC8DEC1DA21}"/>
              </a:ext>
            </a:extLst>
          </p:cNvPr>
          <p:cNvSpPr>
            <a:spLocks noGrp="1"/>
          </p:cNvSpPr>
          <p:nvPr>
            <p:ph type="sldNum" sz="quarter" idx="5"/>
          </p:nvPr>
        </p:nvSpPr>
        <p:spPr/>
        <p:txBody>
          <a:bodyPr/>
          <a:lstStyle/>
          <a:p>
            <a:fld id="{1D6DF52B-7602-4CE9-8465-8EB6D55FD148}" type="slidenum">
              <a:rPr lang="en-US" smtClean="0"/>
              <a:t>6</a:t>
            </a:fld>
            <a:endParaRPr lang="en-US"/>
          </a:p>
        </p:txBody>
      </p:sp>
    </p:spTree>
    <p:extLst>
      <p:ext uri="{BB962C8B-B14F-4D97-AF65-F5344CB8AC3E}">
        <p14:creationId xmlns:p14="http://schemas.microsoft.com/office/powerpoint/2010/main" val="2163787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DF52B-7602-4CE9-8465-8EB6D55FD148}" type="slidenum">
              <a:rPr lang="en-US" smtClean="0"/>
              <a:t>7</a:t>
            </a:fld>
            <a:endParaRPr lang="en-US"/>
          </a:p>
        </p:txBody>
      </p:sp>
    </p:spTree>
    <p:extLst>
      <p:ext uri="{BB962C8B-B14F-4D97-AF65-F5344CB8AC3E}">
        <p14:creationId xmlns:p14="http://schemas.microsoft.com/office/powerpoint/2010/main" val="203372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DF52B-7602-4CE9-8465-8EB6D55FD148}" type="slidenum">
              <a:rPr lang="en-US" smtClean="0"/>
              <a:t>8</a:t>
            </a:fld>
            <a:endParaRPr lang="en-US"/>
          </a:p>
        </p:txBody>
      </p:sp>
    </p:spTree>
    <p:extLst>
      <p:ext uri="{BB962C8B-B14F-4D97-AF65-F5344CB8AC3E}">
        <p14:creationId xmlns:p14="http://schemas.microsoft.com/office/powerpoint/2010/main" val="2630351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B0A9D-6063-52F1-FBDD-CD9241F94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69A05-B6E6-3414-4D6F-A2E2D8D5EF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EF266-9DB1-0631-BA43-935B6F4450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3F63B8-8CE8-6571-F44C-5CE6AC5B5ABE}"/>
              </a:ext>
            </a:extLst>
          </p:cNvPr>
          <p:cNvSpPr>
            <a:spLocks noGrp="1"/>
          </p:cNvSpPr>
          <p:nvPr>
            <p:ph type="sldNum" sz="quarter" idx="5"/>
          </p:nvPr>
        </p:nvSpPr>
        <p:spPr/>
        <p:txBody>
          <a:bodyPr/>
          <a:lstStyle/>
          <a:p>
            <a:fld id="{1D6DF52B-7602-4CE9-8465-8EB6D55FD148}" type="slidenum">
              <a:rPr lang="en-US" smtClean="0"/>
              <a:t>9</a:t>
            </a:fld>
            <a:endParaRPr lang="en-US"/>
          </a:p>
        </p:txBody>
      </p:sp>
    </p:spTree>
    <p:extLst>
      <p:ext uri="{BB962C8B-B14F-4D97-AF65-F5344CB8AC3E}">
        <p14:creationId xmlns:p14="http://schemas.microsoft.com/office/powerpoint/2010/main" val="3269256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D6CE7-FDFD-A64E-7A43-7C873FC82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B7BF6-08A3-34DE-CA1C-221D20A1B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742BE-CB64-EE38-1811-ADE8BD9CE0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017857-6DFC-9AD4-2857-EB156C49C641}"/>
              </a:ext>
            </a:extLst>
          </p:cNvPr>
          <p:cNvSpPr>
            <a:spLocks noGrp="1"/>
          </p:cNvSpPr>
          <p:nvPr>
            <p:ph type="sldNum" sz="quarter" idx="5"/>
          </p:nvPr>
        </p:nvSpPr>
        <p:spPr/>
        <p:txBody>
          <a:bodyPr/>
          <a:lstStyle/>
          <a:p>
            <a:fld id="{1D6DF52B-7602-4CE9-8465-8EB6D55FD148}" type="slidenum">
              <a:rPr lang="en-US" smtClean="0"/>
              <a:t>10</a:t>
            </a:fld>
            <a:endParaRPr lang="en-US"/>
          </a:p>
        </p:txBody>
      </p:sp>
    </p:spTree>
    <p:extLst>
      <p:ext uri="{BB962C8B-B14F-4D97-AF65-F5344CB8AC3E}">
        <p14:creationId xmlns:p14="http://schemas.microsoft.com/office/powerpoint/2010/main" val="359453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17A4-2B9D-E229-B10B-5912CA07E9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D45136-838D-5493-8BBB-FB6F482D36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15FDEC-0C07-ABB7-CB06-61C4319BF5E7}"/>
              </a:ext>
            </a:extLst>
          </p:cNvPr>
          <p:cNvSpPr>
            <a:spLocks noGrp="1"/>
          </p:cNvSpPr>
          <p:nvPr>
            <p:ph type="dt" sz="half" idx="10"/>
          </p:nvPr>
        </p:nvSpPr>
        <p:spPr/>
        <p:txBody>
          <a:bodyPr/>
          <a:lstStyle/>
          <a:p>
            <a:fld id="{B6F7CBB8-DDC5-4F3F-8EEB-B9069CA84778}" type="datetimeFigureOut">
              <a:rPr lang="en-US" smtClean="0"/>
              <a:t>2/17/2026</a:t>
            </a:fld>
            <a:endParaRPr lang="en-US"/>
          </a:p>
        </p:txBody>
      </p:sp>
      <p:sp>
        <p:nvSpPr>
          <p:cNvPr id="5" name="Footer Placeholder 4">
            <a:extLst>
              <a:ext uri="{FF2B5EF4-FFF2-40B4-BE49-F238E27FC236}">
                <a16:creationId xmlns:a16="http://schemas.microsoft.com/office/drawing/2014/main" id="{3BDA1345-EC1F-34B3-3AA4-B7305CFC6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09201-AE35-A4D5-55F8-F2EA62F3B01D}"/>
              </a:ext>
            </a:extLst>
          </p:cNvPr>
          <p:cNvSpPr>
            <a:spLocks noGrp="1"/>
          </p:cNvSpPr>
          <p:nvPr>
            <p:ph type="sldNum" sz="quarter" idx="12"/>
          </p:nvPr>
        </p:nvSpPr>
        <p:spPr/>
        <p:txBody>
          <a:bodyPr/>
          <a:lstStyle/>
          <a:p>
            <a:fld id="{E27EDA2C-21AF-4CD7-B69C-4BB3B13CC2BD}" type="slidenum">
              <a:rPr lang="en-US" smtClean="0"/>
              <a:t>‹#›</a:t>
            </a:fld>
            <a:endParaRPr lang="en-US"/>
          </a:p>
        </p:txBody>
      </p:sp>
    </p:spTree>
    <p:extLst>
      <p:ext uri="{BB962C8B-B14F-4D97-AF65-F5344CB8AC3E}">
        <p14:creationId xmlns:p14="http://schemas.microsoft.com/office/powerpoint/2010/main" val="4031657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34FA-B75B-F14F-B132-D3D6883A66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1AE8AA-8E52-2BDB-CE86-A85D4AF312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ADB91-EDB1-3676-581C-12BAB10019EE}"/>
              </a:ext>
            </a:extLst>
          </p:cNvPr>
          <p:cNvSpPr>
            <a:spLocks noGrp="1"/>
          </p:cNvSpPr>
          <p:nvPr>
            <p:ph type="dt" sz="half" idx="10"/>
          </p:nvPr>
        </p:nvSpPr>
        <p:spPr/>
        <p:txBody>
          <a:bodyPr/>
          <a:lstStyle/>
          <a:p>
            <a:fld id="{B6F7CBB8-DDC5-4F3F-8EEB-B9069CA84778}" type="datetimeFigureOut">
              <a:rPr lang="en-US" smtClean="0"/>
              <a:t>2/17/2026</a:t>
            </a:fld>
            <a:endParaRPr lang="en-US"/>
          </a:p>
        </p:txBody>
      </p:sp>
      <p:sp>
        <p:nvSpPr>
          <p:cNvPr id="5" name="Footer Placeholder 4">
            <a:extLst>
              <a:ext uri="{FF2B5EF4-FFF2-40B4-BE49-F238E27FC236}">
                <a16:creationId xmlns:a16="http://schemas.microsoft.com/office/drawing/2014/main" id="{3EC7A0C1-4029-8188-EBA4-6993BDA16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A445A-121F-8855-0F44-434E2F6555D3}"/>
              </a:ext>
            </a:extLst>
          </p:cNvPr>
          <p:cNvSpPr>
            <a:spLocks noGrp="1"/>
          </p:cNvSpPr>
          <p:nvPr>
            <p:ph type="sldNum" sz="quarter" idx="12"/>
          </p:nvPr>
        </p:nvSpPr>
        <p:spPr/>
        <p:txBody>
          <a:bodyPr/>
          <a:lstStyle/>
          <a:p>
            <a:fld id="{E27EDA2C-21AF-4CD7-B69C-4BB3B13CC2BD}" type="slidenum">
              <a:rPr lang="en-US" smtClean="0"/>
              <a:t>‹#›</a:t>
            </a:fld>
            <a:endParaRPr lang="en-US"/>
          </a:p>
        </p:txBody>
      </p:sp>
    </p:spTree>
    <p:extLst>
      <p:ext uri="{BB962C8B-B14F-4D97-AF65-F5344CB8AC3E}">
        <p14:creationId xmlns:p14="http://schemas.microsoft.com/office/powerpoint/2010/main" val="361698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B184EC-C55F-3FB4-82CC-A2907E5CD4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882C78-B3B2-CE37-7543-DC3F7F6BD9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3D497-4D0E-A72D-5F48-221E5DCE752D}"/>
              </a:ext>
            </a:extLst>
          </p:cNvPr>
          <p:cNvSpPr>
            <a:spLocks noGrp="1"/>
          </p:cNvSpPr>
          <p:nvPr>
            <p:ph type="dt" sz="half" idx="10"/>
          </p:nvPr>
        </p:nvSpPr>
        <p:spPr/>
        <p:txBody>
          <a:bodyPr/>
          <a:lstStyle/>
          <a:p>
            <a:fld id="{B6F7CBB8-DDC5-4F3F-8EEB-B9069CA84778}" type="datetimeFigureOut">
              <a:rPr lang="en-US" smtClean="0"/>
              <a:t>2/17/2026</a:t>
            </a:fld>
            <a:endParaRPr lang="en-US"/>
          </a:p>
        </p:txBody>
      </p:sp>
      <p:sp>
        <p:nvSpPr>
          <p:cNvPr id="5" name="Footer Placeholder 4">
            <a:extLst>
              <a:ext uri="{FF2B5EF4-FFF2-40B4-BE49-F238E27FC236}">
                <a16:creationId xmlns:a16="http://schemas.microsoft.com/office/drawing/2014/main" id="{D6EB2AA2-5A0C-586F-8B2B-233657DDE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B6DF0-9B81-CF5F-619B-0D54D00C8531}"/>
              </a:ext>
            </a:extLst>
          </p:cNvPr>
          <p:cNvSpPr>
            <a:spLocks noGrp="1"/>
          </p:cNvSpPr>
          <p:nvPr>
            <p:ph type="sldNum" sz="quarter" idx="12"/>
          </p:nvPr>
        </p:nvSpPr>
        <p:spPr/>
        <p:txBody>
          <a:bodyPr/>
          <a:lstStyle/>
          <a:p>
            <a:fld id="{E27EDA2C-21AF-4CD7-B69C-4BB3B13CC2BD}" type="slidenum">
              <a:rPr lang="en-US" smtClean="0"/>
              <a:t>‹#›</a:t>
            </a:fld>
            <a:endParaRPr lang="en-US"/>
          </a:p>
        </p:txBody>
      </p:sp>
    </p:spTree>
    <p:extLst>
      <p:ext uri="{BB962C8B-B14F-4D97-AF65-F5344CB8AC3E}">
        <p14:creationId xmlns:p14="http://schemas.microsoft.com/office/powerpoint/2010/main" val="1128213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Opt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86C14CC-787C-4786-9614-AAC76605A52B}"/>
              </a:ext>
            </a:extLst>
          </p:cNvPr>
          <p:cNvSpPr>
            <a:spLocks noGrp="1"/>
          </p:cNvSpPr>
          <p:nvPr>
            <p:ph type="pic" sz="quarter" idx="22"/>
          </p:nvPr>
        </p:nvSpPr>
        <p:spPr>
          <a:xfrm>
            <a:off x="4064000" y="0"/>
            <a:ext cx="8128000" cy="6858000"/>
          </a:xfrm>
        </p:spPr>
        <p:txBody>
          <a:bodyPr/>
          <a:lstStyle>
            <a:lvl1pPr marL="0" indent="0">
              <a:buNone/>
              <a:defRPr/>
            </a:lvl1pPr>
          </a:lstStyle>
          <a:p>
            <a:endParaRPr lang="en-US" dirty="0"/>
          </a:p>
        </p:txBody>
      </p:sp>
      <p:sp>
        <p:nvSpPr>
          <p:cNvPr id="30" name="Text Placeholder 29">
            <a:extLst>
              <a:ext uri="{FF2B5EF4-FFF2-40B4-BE49-F238E27FC236}">
                <a16:creationId xmlns:a16="http://schemas.microsoft.com/office/drawing/2014/main" id="{1F3C7601-A1D8-61BA-0DBE-DBB323888A8B}"/>
              </a:ext>
              <a:ext uri="{C183D7F6-B498-43B3-948B-1728B52AA6E4}">
                <adec:decorative xmlns:adec="http://schemas.microsoft.com/office/drawing/2017/decorative" val="1"/>
              </a:ext>
            </a:extLst>
          </p:cNvPr>
          <p:cNvSpPr>
            <a:spLocks noGrp="1"/>
          </p:cNvSpPr>
          <p:nvPr>
            <p:ph type="body" sz="quarter" idx="29"/>
          </p:nvPr>
        </p:nvSpPr>
        <p:spPr>
          <a:xfrm>
            <a:off x="4053902" y="961323"/>
            <a:ext cx="8170812" cy="5909285"/>
          </a:xfrm>
          <a:prstGeom prst="triangle">
            <a:avLst>
              <a:gd name="adj" fmla="val 100000"/>
            </a:avLst>
          </a:prstGeom>
          <a:solidFill>
            <a:schemeClr val="accent1">
              <a:alpha val="60000"/>
            </a:schemeClr>
          </a:solidFill>
          <a:ln w="6350">
            <a:solidFill>
              <a:schemeClr val="accent1">
                <a:alpha val="50000"/>
              </a:schemeClr>
            </a:solidFill>
          </a:ln>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C30237AA-8F30-4BF5-AD94-F15672425D46}"/>
              </a:ext>
              <a:ext uri="{C183D7F6-B498-43B3-948B-1728B52AA6E4}">
                <adec:decorative xmlns:adec="http://schemas.microsoft.com/office/drawing/2017/decorative" val="1"/>
              </a:ext>
            </a:extLst>
          </p:cNvPr>
          <p:cNvSpPr>
            <a:spLocks noGrp="1"/>
          </p:cNvSpPr>
          <p:nvPr>
            <p:ph type="body" sz="quarter" idx="26" hasCustomPrompt="1"/>
          </p:nvPr>
        </p:nvSpPr>
        <p:spPr>
          <a:xfrm>
            <a:off x="4072686" y="2729819"/>
            <a:ext cx="5680362" cy="4128181"/>
          </a:xfrm>
          <a:prstGeom prst="rtTriangle">
            <a:avLst/>
          </a:prstGeom>
          <a:solidFill>
            <a:schemeClr val="accent1">
              <a:alpha val="60000"/>
            </a:schemeClr>
          </a:solidFill>
          <a:ln w="6350">
            <a:solidFill>
              <a:schemeClr val="accent1">
                <a:alpha val="50000"/>
              </a:schemeClr>
            </a:solidFill>
          </a:ln>
        </p:spPr>
        <p:txBody>
          <a:bodyPr wrap="square" lIns="0" tIns="0" rIns="0" bIns="0">
            <a:noAutofit/>
          </a:bodyPr>
          <a:lstStyle>
            <a:lvl1pPr marL="0" indent="0" algn="l">
              <a:spcBef>
                <a:spcPts val="0"/>
              </a:spcBef>
              <a:buNone/>
              <a:defRPr sz="2118" b="0">
                <a:noFill/>
                <a:latin typeface="+mj-lt"/>
              </a:defRPr>
            </a:lvl1pPr>
            <a:lvl2pPr marL="403433" indent="0">
              <a:buNone/>
              <a:defRPr sz="1765" b="1">
                <a:latin typeface="Avenir Next LT Pro" panose="020B0504020202020204" pitchFamily="34" charset="0"/>
              </a:defRPr>
            </a:lvl2pPr>
            <a:lvl3pPr marL="806867" indent="0">
              <a:buNone/>
              <a:defRPr sz="1765" b="1">
                <a:latin typeface="Avenir Next LT Pro" panose="020B0504020202020204" pitchFamily="34" charset="0"/>
              </a:defRPr>
            </a:lvl3pPr>
            <a:lvl4pPr marL="1210300" indent="0">
              <a:buNone/>
              <a:defRPr sz="1765" b="1">
                <a:latin typeface="Avenir Next LT Pro" panose="020B0504020202020204" pitchFamily="34" charset="0"/>
              </a:defRPr>
            </a:lvl4pPr>
            <a:lvl5pPr marL="1613733" indent="0">
              <a:buNone/>
              <a:defRPr sz="1765" b="1">
                <a:latin typeface="Avenir Next LT Pro" panose="020B0504020202020204" pitchFamily="34" charset="0"/>
              </a:defRPr>
            </a:lvl5pPr>
          </a:lstStyle>
          <a:p>
            <a:pPr lvl="0"/>
            <a:r>
              <a:rPr lang="en-US" dirty="0"/>
              <a:t>Add text here</a:t>
            </a:r>
          </a:p>
        </p:txBody>
      </p:sp>
      <p:sp>
        <p:nvSpPr>
          <p:cNvPr id="3" name="Right Triangle 9">
            <a:extLst>
              <a:ext uri="{FF2B5EF4-FFF2-40B4-BE49-F238E27FC236}">
                <a16:creationId xmlns:a16="http://schemas.microsoft.com/office/drawing/2014/main" id="{BA26D5F1-56B4-4BD8-AFB3-6FF0FB9C0CCA}"/>
              </a:ext>
              <a:ext uri="{C183D7F6-B498-43B3-948B-1728B52AA6E4}">
                <adec:decorative xmlns:adec="http://schemas.microsoft.com/office/drawing/2017/decorative" val="1"/>
              </a:ext>
            </a:extLst>
          </p:cNvPr>
          <p:cNvSpPr/>
          <p:nvPr userDrawn="1"/>
        </p:nvSpPr>
        <p:spPr>
          <a:xfrm rot="16200000" flipH="1">
            <a:off x="646115" y="-654653"/>
            <a:ext cx="2768366" cy="4067406"/>
          </a:xfrm>
          <a:custGeom>
            <a:avLst/>
            <a:gdLst>
              <a:gd name="connsiteX0" fmla="*/ 0 w 5616109"/>
              <a:gd name="connsiteY0" fmla="*/ 10058400 h 10058400"/>
              <a:gd name="connsiteX1" fmla="*/ 0 w 5616109"/>
              <a:gd name="connsiteY1" fmla="*/ 0 h 10058400"/>
              <a:gd name="connsiteX2" fmla="*/ 5616109 w 5616109"/>
              <a:gd name="connsiteY2" fmla="*/ 10058400 h 10058400"/>
              <a:gd name="connsiteX3" fmla="*/ 0 w 5616109"/>
              <a:gd name="connsiteY3" fmla="*/ 10058400 h 10058400"/>
              <a:gd name="connsiteX0" fmla="*/ 0 w 7754628"/>
              <a:gd name="connsiteY0" fmla="*/ 10058400 h 10058400"/>
              <a:gd name="connsiteX1" fmla="*/ 0 w 7754628"/>
              <a:gd name="connsiteY1" fmla="*/ 0 h 10058400"/>
              <a:gd name="connsiteX2" fmla="*/ 7754628 w 7754628"/>
              <a:gd name="connsiteY2" fmla="*/ 10014158 h 10058400"/>
              <a:gd name="connsiteX3" fmla="*/ 0 w 7754628"/>
              <a:gd name="connsiteY3" fmla="*/ 10058400 h 10058400"/>
              <a:gd name="connsiteX0" fmla="*/ 0 w 7831393"/>
              <a:gd name="connsiteY0" fmla="*/ 10058400 h 10058400"/>
              <a:gd name="connsiteX1" fmla="*/ 0 w 7831393"/>
              <a:gd name="connsiteY1" fmla="*/ 0 h 10058400"/>
              <a:gd name="connsiteX2" fmla="*/ 7831393 w 7831393"/>
              <a:gd name="connsiteY2" fmla="*/ 10043651 h 10058400"/>
              <a:gd name="connsiteX3" fmla="*/ 0 w 7831393"/>
              <a:gd name="connsiteY3" fmla="*/ 10058400 h 10058400"/>
            </a:gdLst>
            <a:ahLst/>
            <a:cxnLst>
              <a:cxn ang="0">
                <a:pos x="connsiteX0" y="connsiteY0"/>
              </a:cxn>
              <a:cxn ang="0">
                <a:pos x="connsiteX1" y="connsiteY1"/>
              </a:cxn>
              <a:cxn ang="0">
                <a:pos x="connsiteX2" y="connsiteY2"/>
              </a:cxn>
              <a:cxn ang="0">
                <a:pos x="connsiteX3" y="connsiteY3"/>
              </a:cxn>
            </a:cxnLst>
            <a:rect l="l" t="t" r="r" b="b"/>
            <a:pathLst>
              <a:path w="7831393" h="10058400">
                <a:moveTo>
                  <a:pt x="0" y="10058400"/>
                </a:moveTo>
                <a:lnTo>
                  <a:pt x="0" y="0"/>
                </a:lnTo>
                <a:lnTo>
                  <a:pt x="7831393" y="10043651"/>
                </a:lnTo>
                <a:lnTo>
                  <a:pt x="0" y="1005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solidFill>
                <a:srgbClr val="41596A"/>
              </a:solidFill>
            </a:endParaRPr>
          </a:p>
        </p:txBody>
      </p:sp>
      <p:cxnSp>
        <p:nvCxnSpPr>
          <p:cNvPr id="6" name="Straight Connector 5">
            <a:extLst>
              <a:ext uri="{FF2B5EF4-FFF2-40B4-BE49-F238E27FC236}">
                <a16:creationId xmlns:a16="http://schemas.microsoft.com/office/drawing/2014/main" id="{78B2A22E-76CC-03E5-4EDB-9C1F961137D0}"/>
              </a:ext>
              <a:ext uri="{C183D7F6-B498-43B3-948B-1728B52AA6E4}">
                <adec:decorative xmlns:adec="http://schemas.microsoft.com/office/drawing/2017/decorative" val="1"/>
              </a:ext>
            </a:extLst>
          </p:cNvPr>
          <p:cNvCxnSpPr>
            <a:cxnSpLocks/>
          </p:cNvCxnSpPr>
          <p:nvPr userDrawn="1"/>
        </p:nvCxnSpPr>
        <p:spPr>
          <a:xfrm>
            <a:off x="1129834" y="2240998"/>
            <a:ext cx="179082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068623F-90E1-66C8-FDC0-009078E55B19}"/>
              </a:ext>
              <a:ext uri="{C183D7F6-B498-43B3-948B-1728B52AA6E4}">
                <adec:decorative xmlns:adec="http://schemas.microsoft.com/office/drawing/2017/decorative" val="1"/>
              </a:ext>
            </a:extLst>
          </p:cNvPr>
          <p:cNvCxnSpPr>
            <a:cxnSpLocks/>
          </p:cNvCxnSpPr>
          <p:nvPr userDrawn="1"/>
        </p:nvCxnSpPr>
        <p:spPr>
          <a:xfrm>
            <a:off x="1129834" y="4606428"/>
            <a:ext cx="179082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8903BD-E686-569A-AAF6-6086E35A6B44}"/>
              </a:ext>
              <a:ext uri="{C183D7F6-B498-43B3-948B-1728B52AA6E4}">
                <adec:decorative xmlns:adec="http://schemas.microsoft.com/office/drawing/2017/decorative" val="1"/>
              </a:ext>
            </a:extLst>
          </p:cNvPr>
          <p:cNvCxnSpPr>
            <a:cxnSpLocks/>
          </p:cNvCxnSpPr>
          <p:nvPr userDrawn="1"/>
        </p:nvCxnSpPr>
        <p:spPr>
          <a:xfrm>
            <a:off x="4339199" y="4382468"/>
            <a:ext cx="12161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 Placeholder 31">
            <a:extLst>
              <a:ext uri="{FF2B5EF4-FFF2-40B4-BE49-F238E27FC236}">
                <a16:creationId xmlns:a16="http://schemas.microsoft.com/office/drawing/2014/main" id="{8CA21968-057A-33F5-631B-48D60D6AE049}"/>
              </a:ext>
              <a:ext uri="{C183D7F6-B498-43B3-948B-1728B52AA6E4}">
                <adec:decorative xmlns:adec="http://schemas.microsoft.com/office/drawing/2017/decorative" val="1"/>
              </a:ext>
            </a:extLst>
          </p:cNvPr>
          <p:cNvSpPr>
            <a:spLocks noGrp="1"/>
          </p:cNvSpPr>
          <p:nvPr>
            <p:ph type="body" sz="quarter" idx="30"/>
          </p:nvPr>
        </p:nvSpPr>
        <p:spPr>
          <a:xfrm>
            <a:off x="5779779" y="2175582"/>
            <a:ext cx="6444935" cy="4695025"/>
          </a:xfrm>
          <a:prstGeom prst="triangle">
            <a:avLst>
              <a:gd name="adj" fmla="val 100000"/>
            </a:avLst>
          </a:prstGeom>
          <a:solidFill>
            <a:schemeClr val="tx1">
              <a:alpha val="60000"/>
            </a:schemeClr>
          </a:solidFill>
          <a:ln w="6350">
            <a:solidFill>
              <a:schemeClr val="accent1">
                <a:alpha val="60000"/>
              </a:schemeClr>
            </a:solidFill>
          </a:ln>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5">
            <a:extLst>
              <a:ext uri="{FF2B5EF4-FFF2-40B4-BE49-F238E27FC236}">
                <a16:creationId xmlns:a16="http://schemas.microsoft.com/office/drawing/2014/main" id="{DEEEEC0B-FBD3-3782-23C0-594BCC0D5862}"/>
              </a:ext>
            </a:extLst>
          </p:cNvPr>
          <p:cNvSpPr>
            <a:spLocks noGrp="1"/>
          </p:cNvSpPr>
          <p:nvPr>
            <p:ph type="title" hasCustomPrompt="1"/>
          </p:nvPr>
        </p:nvSpPr>
        <p:spPr>
          <a:xfrm>
            <a:off x="8416883" y="4632178"/>
            <a:ext cx="3775116" cy="1075671"/>
          </a:xfrm>
        </p:spPr>
        <p:txBody>
          <a:bodyPr bIns="0" anchor="b">
            <a:normAutofit/>
          </a:bodyPr>
          <a:lstStyle>
            <a:lvl1pPr>
              <a:lnSpc>
                <a:spcPct val="70000"/>
              </a:lnSpc>
              <a:defRPr sz="4236" b="0">
                <a:solidFill>
                  <a:schemeClr val="bg1"/>
                </a:solidFill>
                <a:latin typeface="+mj-lt"/>
              </a:defRPr>
            </a:lvl1pPr>
          </a:lstStyle>
          <a:p>
            <a:r>
              <a:rPr lang="en-US" dirty="0"/>
              <a:t>Click to add title</a:t>
            </a:r>
          </a:p>
        </p:txBody>
      </p:sp>
      <p:sp>
        <p:nvSpPr>
          <p:cNvPr id="12" name="Text Placeholder 11">
            <a:extLst>
              <a:ext uri="{FF2B5EF4-FFF2-40B4-BE49-F238E27FC236}">
                <a16:creationId xmlns:a16="http://schemas.microsoft.com/office/drawing/2014/main" id="{BA5062D0-E551-4B70-86FC-990B87238C3E}"/>
              </a:ext>
            </a:extLst>
          </p:cNvPr>
          <p:cNvSpPr>
            <a:spLocks noGrp="1"/>
          </p:cNvSpPr>
          <p:nvPr userDrawn="1">
            <p:ph type="body" sz="quarter" idx="21"/>
          </p:nvPr>
        </p:nvSpPr>
        <p:spPr>
          <a:xfrm>
            <a:off x="277092" y="2329345"/>
            <a:ext cx="3496315" cy="2198480"/>
          </a:xfrm>
        </p:spPr>
        <p:txBody>
          <a:bodyPr anchor="ctr">
            <a:normAutofit/>
          </a:bodyPr>
          <a:lstStyle>
            <a:lvl1pPr marL="0" indent="0" algn="ctr">
              <a:lnSpc>
                <a:spcPct val="100000"/>
              </a:lnSpc>
              <a:spcBef>
                <a:spcPts val="0"/>
              </a:spcBef>
              <a:buNone/>
              <a:defRPr sz="2118">
                <a:solidFill>
                  <a:srgbClr val="344E62"/>
                </a:solidFill>
                <a:latin typeface="+mj-lt"/>
              </a:defRPr>
            </a:lvl1pPr>
            <a:lvl2pPr>
              <a:lnSpc>
                <a:spcPct val="150000"/>
              </a:lnSpc>
              <a:spcBef>
                <a:spcPts val="0"/>
              </a:spcBef>
              <a:defRPr sz="1059">
                <a:solidFill>
                  <a:schemeClr val="tx1">
                    <a:lumMod val="75000"/>
                    <a:lumOff val="25000"/>
                  </a:schemeClr>
                </a:solidFill>
              </a:defRPr>
            </a:lvl2pPr>
            <a:lvl3pPr>
              <a:lnSpc>
                <a:spcPct val="150000"/>
              </a:lnSpc>
              <a:spcBef>
                <a:spcPts val="0"/>
              </a:spcBef>
              <a:defRPr sz="1059">
                <a:solidFill>
                  <a:schemeClr val="tx1">
                    <a:lumMod val="75000"/>
                    <a:lumOff val="25000"/>
                  </a:schemeClr>
                </a:solidFill>
              </a:defRPr>
            </a:lvl3pPr>
            <a:lvl4pPr>
              <a:lnSpc>
                <a:spcPct val="150000"/>
              </a:lnSpc>
              <a:spcBef>
                <a:spcPts val="0"/>
              </a:spcBef>
              <a:defRPr sz="1059">
                <a:solidFill>
                  <a:schemeClr val="tx1">
                    <a:lumMod val="75000"/>
                    <a:lumOff val="25000"/>
                  </a:schemeClr>
                </a:solidFill>
              </a:defRPr>
            </a:lvl4pPr>
            <a:lvl5pPr>
              <a:lnSpc>
                <a:spcPct val="150000"/>
              </a:lnSpc>
              <a:spcBef>
                <a:spcPts val="0"/>
              </a:spcBef>
              <a:defRPr sz="1059">
                <a:solidFill>
                  <a:schemeClr val="tx1">
                    <a:lumMod val="75000"/>
                    <a:lumOff val="25000"/>
                  </a:schemeClr>
                </a:solidFill>
              </a:defRPr>
            </a:lvl5pPr>
          </a:lstStyle>
          <a:p>
            <a:pPr lvl="0"/>
            <a:endParaRPr lang="en-US" dirty="0"/>
          </a:p>
        </p:txBody>
      </p:sp>
      <p:sp>
        <p:nvSpPr>
          <p:cNvPr id="22" name="Text Placeholder 21">
            <a:extLst>
              <a:ext uri="{FF2B5EF4-FFF2-40B4-BE49-F238E27FC236}">
                <a16:creationId xmlns:a16="http://schemas.microsoft.com/office/drawing/2014/main" id="{148D0A90-D697-5EE1-CEEF-FB99ACBC045C}"/>
              </a:ext>
            </a:extLst>
          </p:cNvPr>
          <p:cNvSpPr>
            <a:spLocks noGrp="1"/>
          </p:cNvSpPr>
          <p:nvPr>
            <p:ph type="body" sz="quarter" idx="28" hasCustomPrompt="1"/>
          </p:nvPr>
        </p:nvSpPr>
        <p:spPr>
          <a:xfrm>
            <a:off x="4294909" y="4632178"/>
            <a:ext cx="2201333" cy="490311"/>
          </a:xfrm>
        </p:spPr>
        <p:txBody>
          <a:bodyPr lIns="45720">
            <a:normAutofit/>
          </a:bodyPr>
          <a:lstStyle>
            <a:lvl1pPr marL="0" indent="0">
              <a:buNone/>
              <a:defRPr sz="2118">
                <a:solidFill>
                  <a:schemeClr val="bg1"/>
                </a:solidFill>
                <a:latin typeface="+mj-lt"/>
              </a:defRPr>
            </a:lvl1pPr>
            <a:lvl2pPr marL="403433" indent="0">
              <a:buNone/>
              <a:defRPr>
                <a:solidFill>
                  <a:schemeClr val="bg1"/>
                </a:solidFill>
                <a:latin typeface="+mj-lt"/>
              </a:defRPr>
            </a:lvl2pPr>
            <a:lvl3pPr marL="806867" indent="0">
              <a:buNone/>
              <a:defRPr>
                <a:solidFill>
                  <a:schemeClr val="bg1"/>
                </a:solidFill>
                <a:latin typeface="+mj-lt"/>
              </a:defRPr>
            </a:lvl3pPr>
            <a:lvl4pPr marL="1210300" indent="0">
              <a:buNone/>
              <a:defRPr>
                <a:solidFill>
                  <a:schemeClr val="bg1"/>
                </a:solidFill>
                <a:latin typeface="+mj-lt"/>
              </a:defRPr>
            </a:lvl4pPr>
            <a:lvl5pPr marL="1613733" indent="0">
              <a:buNone/>
              <a:defRPr>
                <a:solidFill>
                  <a:schemeClr val="bg1"/>
                </a:solidFill>
                <a:latin typeface="+mj-lt"/>
              </a:defRPr>
            </a:lvl5pPr>
          </a:lstStyle>
          <a:p>
            <a:pPr lvl="0"/>
            <a:r>
              <a:rPr lang="en-US" dirty="0"/>
              <a:t>Contact</a:t>
            </a:r>
          </a:p>
        </p:txBody>
      </p:sp>
      <p:sp>
        <p:nvSpPr>
          <p:cNvPr id="7" name="Text Placeholder 16">
            <a:extLst>
              <a:ext uri="{FF2B5EF4-FFF2-40B4-BE49-F238E27FC236}">
                <a16:creationId xmlns:a16="http://schemas.microsoft.com/office/drawing/2014/main" id="{DC680E64-EAA8-41B6-AD32-23403E76667E}"/>
              </a:ext>
            </a:extLst>
          </p:cNvPr>
          <p:cNvSpPr>
            <a:spLocks noGrp="1"/>
          </p:cNvSpPr>
          <p:nvPr>
            <p:ph type="body" sz="quarter" idx="12" hasCustomPrompt="1"/>
          </p:nvPr>
        </p:nvSpPr>
        <p:spPr>
          <a:xfrm>
            <a:off x="4294789" y="5135679"/>
            <a:ext cx="2201333" cy="1527814"/>
          </a:xfrm>
        </p:spPr>
        <p:txBody>
          <a:bodyPr lIns="73152" rIns="45720">
            <a:normAutofit/>
          </a:bodyPr>
          <a:lstStyle>
            <a:lvl1pPr marL="0" indent="0">
              <a:lnSpc>
                <a:spcPct val="100000"/>
              </a:lnSpc>
              <a:buNone/>
              <a:defRPr sz="971" b="0" i="0">
                <a:solidFill>
                  <a:schemeClr val="bg1"/>
                </a:solidFill>
                <a:latin typeface="+mn-lt"/>
                <a:cs typeface="Arial" panose="020B0604020202020204" pitchFamily="34" charset="0"/>
              </a:defRPr>
            </a:lvl1pPr>
            <a:lvl2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2pPr>
            <a:lvl3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3pPr>
            <a:lvl4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4pPr>
            <a:lvl5pPr>
              <a:lnSpc>
                <a:spcPct val="150000"/>
              </a:lnSpc>
              <a:spcBef>
                <a:spcPts val="0"/>
              </a:spcBef>
              <a:defRPr sz="1059">
                <a:solidFill>
                  <a:schemeClr val="tx1">
                    <a:lumMod val="75000"/>
                    <a:lumOff val="25000"/>
                  </a:schemeClr>
                </a:solidFill>
                <a:latin typeface="Avenir Next LT Pro" panose="020B0504020202020204" pitchFamily="34" charset="77"/>
                <a:cs typeface="Arial" panose="020B0604020202020204" pitchFamily="34" charset="0"/>
              </a:defRPr>
            </a:lvl5pPr>
          </a:lstStyle>
          <a:p>
            <a:pPr lvl="0"/>
            <a:r>
              <a:rPr lang="en-US" noProof="0" dirty="0"/>
              <a:t>Click to edit text</a:t>
            </a:r>
          </a:p>
        </p:txBody>
      </p:sp>
      <p:sp>
        <p:nvSpPr>
          <p:cNvPr id="8" name="Picture Placeholder 7">
            <a:extLst>
              <a:ext uri="{FF2B5EF4-FFF2-40B4-BE49-F238E27FC236}">
                <a16:creationId xmlns:a16="http://schemas.microsoft.com/office/drawing/2014/main" id="{28EFC47E-3E71-499D-A09B-118EC606C078}"/>
              </a:ext>
            </a:extLst>
          </p:cNvPr>
          <p:cNvSpPr>
            <a:spLocks noGrp="1"/>
          </p:cNvSpPr>
          <p:nvPr userDrawn="1">
            <p:ph type="pic" sz="quarter" idx="20" hasCustomPrompt="1"/>
          </p:nvPr>
        </p:nvSpPr>
        <p:spPr>
          <a:xfrm>
            <a:off x="8428674" y="3983219"/>
            <a:ext cx="831273" cy="605118"/>
          </a:xfrm>
          <a:noFill/>
        </p:spPr>
        <p:txBody>
          <a:bodyPr lIns="0" rIns="0">
            <a:normAutofit/>
          </a:bodyPr>
          <a:lstStyle>
            <a:lvl1pPr marL="0" indent="0" algn="ctr">
              <a:buNone/>
              <a:defRPr sz="794">
                <a:solidFill>
                  <a:schemeClr val="bg1"/>
                </a:solidFill>
              </a:defRPr>
            </a:lvl1pPr>
          </a:lstStyle>
          <a:p>
            <a:r>
              <a:rPr lang="en-US" dirty="0"/>
              <a:t>Add Logo</a:t>
            </a:r>
          </a:p>
        </p:txBody>
      </p:sp>
      <p:sp>
        <p:nvSpPr>
          <p:cNvPr id="20" name="Text Placeholder 16">
            <a:extLst>
              <a:ext uri="{FF2B5EF4-FFF2-40B4-BE49-F238E27FC236}">
                <a16:creationId xmlns:a16="http://schemas.microsoft.com/office/drawing/2014/main" id="{D423D4C4-E85E-9DCC-B3E6-35C836082931}"/>
              </a:ext>
            </a:extLst>
          </p:cNvPr>
          <p:cNvSpPr>
            <a:spLocks noGrp="1"/>
          </p:cNvSpPr>
          <p:nvPr>
            <p:ph type="body" sz="quarter" idx="27" hasCustomPrompt="1"/>
          </p:nvPr>
        </p:nvSpPr>
        <p:spPr>
          <a:xfrm>
            <a:off x="8409241" y="5747571"/>
            <a:ext cx="3788655" cy="1075672"/>
          </a:xfrm>
        </p:spPr>
        <p:txBody>
          <a:bodyPr lIns="91440" rIns="45720">
            <a:normAutofit/>
          </a:bodyPr>
          <a:lstStyle>
            <a:lvl1pPr marL="0" indent="0">
              <a:lnSpc>
                <a:spcPts val="1588"/>
              </a:lnSpc>
              <a:buNone/>
              <a:defRPr sz="1059" b="0" i="0" cap="all" baseline="0">
                <a:solidFill>
                  <a:schemeClr val="bg1"/>
                </a:solidFill>
                <a:latin typeface="+mn-lt"/>
                <a:cs typeface="Arial" panose="020B0604020202020204" pitchFamily="34" charset="0"/>
              </a:defRPr>
            </a:lvl1pPr>
            <a:lvl2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2pPr>
            <a:lvl3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3pPr>
            <a:lvl4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4pPr>
            <a:lvl5pPr>
              <a:lnSpc>
                <a:spcPct val="150000"/>
              </a:lnSpc>
              <a:spcBef>
                <a:spcPts val="0"/>
              </a:spcBef>
              <a:defRPr sz="1059">
                <a:solidFill>
                  <a:schemeClr val="tx1">
                    <a:lumMod val="75000"/>
                    <a:lumOff val="25000"/>
                  </a:schemeClr>
                </a:solidFill>
                <a:latin typeface="Avenir Next LT Pro" panose="020B0504020202020204" pitchFamily="34" charset="77"/>
                <a:cs typeface="Arial" panose="020B0604020202020204" pitchFamily="34" charset="0"/>
              </a:defRPr>
            </a:lvl5pPr>
          </a:lstStyle>
          <a:p>
            <a:pPr lvl="0"/>
            <a:r>
              <a:rPr lang="en-US" noProof="0" dirty="0"/>
              <a:t>Click to edit text</a:t>
            </a:r>
          </a:p>
        </p:txBody>
      </p:sp>
    </p:spTree>
    <p:extLst>
      <p:ext uri="{BB962C8B-B14F-4D97-AF65-F5344CB8AC3E}">
        <p14:creationId xmlns:p14="http://schemas.microsoft.com/office/powerpoint/2010/main" val="181733664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side Op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CE3008-4938-473C-ABBE-CB1128CE8868}"/>
              </a:ext>
              <a:ext uri="{C183D7F6-B498-43B3-948B-1728B52AA6E4}">
                <adec:decorative xmlns:adec="http://schemas.microsoft.com/office/drawing/2017/decorative" val="1"/>
              </a:ext>
            </a:extLst>
          </p:cNvPr>
          <p:cNvSpPr/>
          <p:nvPr userDrawn="1"/>
        </p:nvSpPr>
        <p:spPr>
          <a:xfrm>
            <a:off x="8128000" y="3429000"/>
            <a:ext cx="4064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32" name="Title 30">
            <a:extLst>
              <a:ext uri="{FF2B5EF4-FFF2-40B4-BE49-F238E27FC236}">
                <a16:creationId xmlns:a16="http://schemas.microsoft.com/office/drawing/2014/main" id="{A23AF9C2-1B51-41F0-ACC1-0D15C1CAAA76}"/>
              </a:ext>
            </a:extLst>
          </p:cNvPr>
          <p:cNvSpPr>
            <a:spLocks noGrp="1"/>
          </p:cNvSpPr>
          <p:nvPr>
            <p:ph type="title" hasCustomPrompt="1"/>
          </p:nvPr>
        </p:nvSpPr>
        <p:spPr>
          <a:xfrm>
            <a:off x="277092" y="4012697"/>
            <a:ext cx="3494808" cy="317676"/>
          </a:xfrm>
        </p:spPr>
        <p:txBody>
          <a:bodyPr vert="horz" lIns="45720" tIns="45720" rIns="45720" bIns="45720" rtlCol="0">
            <a:noAutofit/>
          </a:bodyPr>
          <a:lstStyle>
            <a:lvl1pPr>
              <a:defRPr lang="en-US" sz="2118" b="0">
                <a:solidFill>
                  <a:schemeClr val="accent1"/>
                </a:solidFill>
                <a:latin typeface="+mj-lt"/>
                <a:ea typeface="+mn-ea"/>
                <a:cs typeface="+mn-cs"/>
              </a:defRPr>
            </a:lvl1pPr>
          </a:lstStyle>
          <a:p>
            <a:pPr marL="0" lvl="0" indent="0">
              <a:spcBef>
                <a:spcPts val="882"/>
              </a:spcBef>
              <a:buFont typeface="Arial" panose="020B0604020202020204" pitchFamily="34" charset="0"/>
            </a:pPr>
            <a:r>
              <a:rPr lang="en-US" dirty="0"/>
              <a:t>Click to add title</a:t>
            </a:r>
          </a:p>
        </p:txBody>
      </p:sp>
      <p:sp>
        <p:nvSpPr>
          <p:cNvPr id="4" name="Picture Placeholder 3">
            <a:extLst>
              <a:ext uri="{FF2B5EF4-FFF2-40B4-BE49-F238E27FC236}">
                <a16:creationId xmlns:a16="http://schemas.microsoft.com/office/drawing/2014/main" id="{9AD7476E-EDF5-4CE8-8C32-1E82D1530A27}"/>
              </a:ext>
            </a:extLst>
          </p:cNvPr>
          <p:cNvSpPr>
            <a:spLocks noGrp="1"/>
          </p:cNvSpPr>
          <p:nvPr>
            <p:ph type="pic" sz="quarter" idx="32" hasCustomPrompt="1"/>
          </p:nvPr>
        </p:nvSpPr>
        <p:spPr>
          <a:xfrm>
            <a:off x="1" y="1"/>
            <a:ext cx="4067848" cy="3429000"/>
          </a:xfrm>
        </p:spPr>
        <p:txBody>
          <a:bodyPr>
            <a:normAutofit/>
          </a:bodyPr>
          <a:lstStyle>
            <a:lvl1pPr marL="0" indent="0" algn="ctr">
              <a:buNone/>
              <a:defRPr sz="1588"/>
            </a:lvl1pPr>
          </a:lstStyle>
          <a:p>
            <a:r>
              <a:rPr lang="en-US" dirty="0"/>
              <a:t>Click to add picture</a:t>
            </a:r>
          </a:p>
        </p:txBody>
      </p:sp>
      <p:sp>
        <p:nvSpPr>
          <p:cNvPr id="16" name="Text Placeholder 16">
            <a:extLst>
              <a:ext uri="{FF2B5EF4-FFF2-40B4-BE49-F238E27FC236}">
                <a16:creationId xmlns:a16="http://schemas.microsoft.com/office/drawing/2014/main" id="{EFD9D2A7-6536-447C-B7A6-7AB8AA8025C8}"/>
              </a:ext>
            </a:extLst>
          </p:cNvPr>
          <p:cNvSpPr>
            <a:spLocks noGrp="1"/>
          </p:cNvSpPr>
          <p:nvPr>
            <p:ph type="body" sz="quarter" idx="12" hasCustomPrompt="1"/>
          </p:nvPr>
        </p:nvSpPr>
        <p:spPr>
          <a:xfrm>
            <a:off x="277091" y="4495577"/>
            <a:ext cx="3507408" cy="2160717"/>
          </a:xfrm>
        </p:spPr>
        <p:txBody>
          <a:bodyPr lIns="45720" rIns="45720">
            <a:normAutofit/>
          </a:bodyPr>
          <a:lstStyle>
            <a:lvl1pPr marL="0" indent="0">
              <a:lnSpc>
                <a:spcPct val="150000"/>
              </a:lnSpc>
              <a:buNone/>
              <a:defRPr sz="971" b="0" i="0">
                <a:solidFill>
                  <a:srgbClr val="000000"/>
                </a:solidFill>
                <a:latin typeface="+mn-lt"/>
                <a:cs typeface="Arial" panose="020B0604020202020204" pitchFamily="34" charset="0"/>
              </a:defRPr>
            </a:lvl1pPr>
            <a:lvl2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2pPr>
            <a:lvl3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3pPr>
            <a:lvl4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4pPr>
            <a:lvl5pPr>
              <a:lnSpc>
                <a:spcPct val="150000"/>
              </a:lnSpc>
              <a:spcBef>
                <a:spcPts val="0"/>
              </a:spcBef>
              <a:defRPr sz="1059">
                <a:solidFill>
                  <a:schemeClr val="tx1">
                    <a:lumMod val="75000"/>
                    <a:lumOff val="25000"/>
                  </a:schemeClr>
                </a:solidFill>
                <a:latin typeface="Avenir Next LT Pro" panose="020B0504020202020204" pitchFamily="34" charset="77"/>
                <a:cs typeface="Arial" panose="020B0604020202020204" pitchFamily="34" charset="0"/>
              </a:defRPr>
            </a:lvl5pPr>
          </a:lstStyle>
          <a:p>
            <a:pPr lvl="0"/>
            <a:r>
              <a:rPr lang="en-US" dirty="0"/>
              <a:t>Click to add text</a:t>
            </a:r>
            <a:endParaRPr lang="en-US" noProof="0" dirty="0"/>
          </a:p>
        </p:txBody>
      </p:sp>
      <p:sp>
        <p:nvSpPr>
          <p:cNvPr id="17" name="Text Placeholder 5">
            <a:extLst>
              <a:ext uri="{FF2B5EF4-FFF2-40B4-BE49-F238E27FC236}">
                <a16:creationId xmlns:a16="http://schemas.microsoft.com/office/drawing/2014/main" id="{53880414-B2C5-45FC-A5A0-792D36719AC0}"/>
              </a:ext>
            </a:extLst>
          </p:cNvPr>
          <p:cNvSpPr>
            <a:spLocks noGrp="1"/>
          </p:cNvSpPr>
          <p:nvPr>
            <p:ph type="body" sz="quarter" idx="30" hasCustomPrompt="1"/>
          </p:nvPr>
        </p:nvSpPr>
        <p:spPr>
          <a:xfrm>
            <a:off x="4387541" y="457469"/>
            <a:ext cx="3475457" cy="308216"/>
          </a:xfrm>
        </p:spPr>
        <p:txBody>
          <a:bodyPr lIns="45720" rIns="45720">
            <a:noAutofit/>
          </a:bodyPr>
          <a:lstStyle>
            <a:lvl1pPr marL="0" indent="0">
              <a:buNone/>
              <a:defRPr sz="2118" b="0">
                <a:solidFill>
                  <a:schemeClr val="accent1"/>
                </a:solidFill>
                <a:latin typeface="+mj-lt"/>
              </a:defRPr>
            </a:lvl1pPr>
            <a:lvl2pPr marL="403433" indent="0">
              <a:buNone/>
              <a:defRPr sz="1765" b="1">
                <a:latin typeface="Avenir Next LT Pro" panose="020B0504020202020204" pitchFamily="34" charset="0"/>
              </a:defRPr>
            </a:lvl2pPr>
            <a:lvl3pPr marL="806867" indent="0">
              <a:buNone/>
              <a:defRPr sz="1765" b="1">
                <a:latin typeface="Avenir Next LT Pro" panose="020B0504020202020204" pitchFamily="34" charset="0"/>
              </a:defRPr>
            </a:lvl3pPr>
            <a:lvl4pPr marL="1210300" indent="0">
              <a:buNone/>
              <a:defRPr sz="1765" b="1">
                <a:latin typeface="Avenir Next LT Pro" panose="020B0504020202020204" pitchFamily="34" charset="0"/>
              </a:defRPr>
            </a:lvl4pPr>
            <a:lvl5pPr marL="1613733" indent="0">
              <a:buNone/>
              <a:defRPr sz="1765" b="1">
                <a:latin typeface="Avenir Next LT Pro" panose="020B0504020202020204" pitchFamily="34" charset="0"/>
              </a:defRPr>
            </a:lvl5pPr>
          </a:lstStyle>
          <a:p>
            <a:pPr lvl="0"/>
            <a:r>
              <a:rPr lang="en-US" dirty="0"/>
              <a:t>Click to add text</a:t>
            </a:r>
          </a:p>
        </p:txBody>
      </p:sp>
      <p:sp>
        <p:nvSpPr>
          <p:cNvPr id="15" name="Text Placeholder 16">
            <a:extLst>
              <a:ext uri="{FF2B5EF4-FFF2-40B4-BE49-F238E27FC236}">
                <a16:creationId xmlns:a16="http://schemas.microsoft.com/office/drawing/2014/main" id="{A41950BF-AF1B-4414-974B-FF3D155A096C}"/>
              </a:ext>
            </a:extLst>
          </p:cNvPr>
          <p:cNvSpPr>
            <a:spLocks noGrp="1"/>
          </p:cNvSpPr>
          <p:nvPr>
            <p:ph type="body" sz="quarter" idx="29" hasCustomPrompt="1"/>
          </p:nvPr>
        </p:nvSpPr>
        <p:spPr>
          <a:xfrm>
            <a:off x="4397375" y="875422"/>
            <a:ext cx="3486482" cy="2428561"/>
          </a:xfrm>
        </p:spPr>
        <p:txBody>
          <a:bodyPr lIns="45720" rIns="45720">
            <a:normAutofit/>
          </a:bodyPr>
          <a:lstStyle>
            <a:lvl1pPr marL="0" indent="0">
              <a:lnSpc>
                <a:spcPct val="150000"/>
              </a:lnSpc>
              <a:buNone/>
              <a:defRPr sz="971" b="0" i="0">
                <a:solidFill>
                  <a:srgbClr val="000000"/>
                </a:solidFill>
                <a:latin typeface="+mn-lt"/>
                <a:cs typeface="Arial" panose="020B0604020202020204" pitchFamily="34" charset="0"/>
              </a:defRPr>
            </a:lvl1pPr>
            <a:lvl2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2pPr>
            <a:lvl3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3pPr>
            <a:lvl4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4pPr>
            <a:lvl5pPr>
              <a:lnSpc>
                <a:spcPct val="150000"/>
              </a:lnSpc>
              <a:spcBef>
                <a:spcPts val="0"/>
              </a:spcBef>
              <a:defRPr sz="1059">
                <a:solidFill>
                  <a:schemeClr val="tx1">
                    <a:lumMod val="75000"/>
                    <a:lumOff val="25000"/>
                  </a:schemeClr>
                </a:solidFill>
                <a:latin typeface="Avenir Next LT Pro" panose="020B0504020202020204" pitchFamily="34" charset="77"/>
                <a:cs typeface="Arial" panose="020B0604020202020204" pitchFamily="34" charset="0"/>
              </a:defRPr>
            </a:lvl5pPr>
          </a:lstStyle>
          <a:p>
            <a:pPr lvl="0"/>
            <a:r>
              <a:rPr lang="en-US" dirty="0"/>
              <a:t>Click to add text</a:t>
            </a:r>
            <a:endParaRPr lang="en-US" noProof="0" dirty="0"/>
          </a:p>
        </p:txBody>
      </p:sp>
      <p:sp>
        <p:nvSpPr>
          <p:cNvPr id="29" name="Picture Placeholder 3">
            <a:extLst>
              <a:ext uri="{FF2B5EF4-FFF2-40B4-BE49-F238E27FC236}">
                <a16:creationId xmlns:a16="http://schemas.microsoft.com/office/drawing/2014/main" id="{8ED93851-8D31-45AB-A726-D5C3546F3936}"/>
              </a:ext>
            </a:extLst>
          </p:cNvPr>
          <p:cNvSpPr>
            <a:spLocks noGrp="1"/>
          </p:cNvSpPr>
          <p:nvPr>
            <p:ph type="pic" sz="quarter" idx="33" hasCustomPrompt="1"/>
          </p:nvPr>
        </p:nvSpPr>
        <p:spPr>
          <a:xfrm>
            <a:off x="4072466" y="3440207"/>
            <a:ext cx="4055535" cy="3428999"/>
          </a:xfrm>
        </p:spPr>
        <p:txBody>
          <a:bodyPr>
            <a:normAutofit/>
          </a:bodyPr>
          <a:lstStyle>
            <a:lvl1pPr marL="0" indent="0" algn="ctr">
              <a:buNone/>
              <a:defRPr sz="1588"/>
            </a:lvl1pPr>
          </a:lstStyle>
          <a:p>
            <a:r>
              <a:rPr lang="en-US" dirty="0"/>
              <a:t>Click to add picture</a:t>
            </a:r>
          </a:p>
        </p:txBody>
      </p:sp>
      <p:sp>
        <p:nvSpPr>
          <p:cNvPr id="3" name="Picture Placeholder 2">
            <a:extLst>
              <a:ext uri="{FF2B5EF4-FFF2-40B4-BE49-F238E27FC236}">
                <a16:creationId xmlns:a16="http://schemas.microsoft.com/office/drawing/2014/main" id="{7AF50594-58FC-4CC6-96FC-190BB9A067FA}"/>
              </a:ext>
            </a:extLst>
          </p:cNvPr>
          <p:cNvSpPr>
            <a:spLocks noGrp="1"/>
          </p:cNvSpPr>
          <p:nvPr>
            <p:ph type="pic" sz="quarter" idx="31" hasCustomPrompt="1"/>
          </p:nvPr>
        </p:nvSpPr>
        <p:spPr>
          <a:xfrm>
            <a:off x="8140315" y="0"/>
            <a:ext cx="4049824" cy="3428999"/>
          </a:xfrm>
        </p:spPr>
        <p:txBody>
          <a:bodyPr>
            <a:normAutofit/>
          </a:bodyPr>
          <a:lstStyle>
            <a:lvl1pPr marL="0" indent="0" algn="ctr">
              <a:buNone/>
              <a:defRPr sz="1588"/>
            </a:lvl1pPr>
          </a:lstStyle>
          <a:p>
            <a:r>
              <a:rPr lang="en-US" dirty="0"/>
              <a:t>Click to add picture</a:t>
            </a:r>
          </a:p>
        </p:txBody>
      </p:sp>
      <p:sp>
        <p:nvSpPr>
          <p:cNvPr id="27" name="Text Placeholder 5">
            <a:extLst>
              <a:ext uri="{FF2B5EF4-FFF2-40B4-BE49-F238E27FC236}">
                <a16:creationId xmlns:a16="http://schemas.microsoft.com/office/drawing/2014/main" id="{C9472BAF-2E41-4B81-B680-FB2A7AABF316}"/>
              </a:ext>
            </a:extLst>
          </p:cNvPr>
          <p:cNvSpPr>
            <a:spLocks noGrp="1"/>
          </p:cNvSpPr>
          <p:nvPr>
            <p:ph type="body" sz="quarter" idx="28" hasCustomPrompt="1"/>
          </p:nvPr>
        </p:nvSpPr>
        <p:spPr>
          <a:xfrm>
            <a:off x="8389409" y="4010444"/>
            <a:ext cx="3496316" cy="308216"/>
          </a:xfrm>
        </p:spPr>
        <p:txBody>
          <a:bodyPr lIns="45720" rIns="45720">
            <a:noAutofit/>
          </a:bodyPr>
          <a:lstStyle>
            <a:lvl1pPr marL="0" indent="0">
              <a:buNone/>
              <a:defRPr sz="2118" b="0">
                <a:solidFill>
                  <a:schemeClr val="bg1"/>
                </a:solidFill>
                <a:latin typeface="+mj-lt"/>
              </a:defRPr>
            </a:lvl1pPr>
            <a:lvl2pPr marL="403433" indent="0">
              <a:buNone/>
              <a:defRPr sz="1765" b="1">
                <a:latin typeface="Avenir Next LT Pro" panose="020B0504020202020204" pitchFamily="34" charset="0"/>
              </a:defRPr>
            </a:lvl2pPr>
            <a:lvl3pPr marL="806867" indent="0">
              <a:buNone/>
              <a:defRPr sz="1765" b="1">
                <a:latin typeface="Avenir Next LT Pro" panose="020B0504020202020204" pitchFamily="34" charset="0"/>
              </a:defRPr>
            </a:lvl3pPr>
            <a:lvl4pPr marL="1210300" indent="0">
              <a:buNone/>
              <a:defRPr sz="1765" b="1">
                <a:latin typeface="Avenir Next LT Pro" panose="020B0504020202020204" pitchFamily="34" charset="0"/>
              </a:defRPr>
            </a:lvl4pPr>
            <a:lvl5pPr marL="1613733" indent="0">
              <a:buNone/>
              <a:defRPr sz="1765" b="1">
                <a:latin typeface="Avenir Next LT Pro" panose="020B0504020202020204" pitchFamily="34" charset="0"/>
              </a:defRPr>
            </a:lvl5pPr>
          </a:lstStyle>
          <a:p>
            <a:pPr lvl="0"/>
            <a:r>
              <a:rPr lang="en-US" dirty="0"/>
              <a:t>Click to add text</a:t>
            </a:r>
          </a:p>
        </p:txBody>
      </p:sp>
      <p:sp>
        <p:nvSpPr>
          <p:cNvPr id="26" name="Text Placeholder 16">
            <a:extLst>
              <a:ext uri="{FF2B5EF4-FFF2-40B4-BE49-F238E27FC236}">
                <a16:creationId xmlns:a16="http://schemas.microsoft.com/office/drawing/2014/main" id="{6AE19FFF-9A53-44FA-9587-6A53CD56CFB4}"/>
              </a:ext>
            </a:extLst>
          </p:cNvPr>
          <p:cNvSpPr>
            <a:spLocks noGrp="1"/>
          </p:cNvSpPr>
          <p:nvPr>
            <p:ph type="body" sz="quarter" idx="27" hasCustomPrompt="1"/>
          </p:nvPr>
        </p:nvSpPr>
        <p:spPr>
          <a:xfrm>
            <a:off x="8389409" y="4495577"/>
            <a:ext cx="3507408" cy="2160717"/>
          </a:xfrm>
        </p:spPr>
        <p:txBody>
          <a:bodyPr lIns="45720" rIns="45720">
            <a:normAutofit/>
          </a:bodyPr>
          <a:lstStyle>
            <a:lvl1pPr marL="0" indent="0">
              <a:lnSpc>
                <a:spcPct val="150000"/>
              </a:lnSpc>
              <a:buNone/>
              <a:defRPr sz="971" b="0">
                <a:solidFill>
                  <a:schemeClr val="bg1"/>
                </a:solidFill>
                <a:latin typeface="+mn-lt"/>
                <a:cs typeface="Arial" panose="020B0604020202020204" pitchFamily="34" charset="0"/>
              </a:defRPr>
            </a:lvl1pPr>
            <a:lvl2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2pPr>
            <a:lvl3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3pPr>
            <a:lvl4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4pPr>
            <a:lvl5pPr>
              <a:lnSpc>
                <a:spcPct val="150000"/>
              </a:lnSpc>
              <a:spcBef>
                <a:spcPts val="0"/>
              </a:spcBef>
              <a:defRPr sz="1059">
                <a:solidFill>
                  <a:schemeClr val="tx1">
                    <a:lumMod val="75000"/>
                    <a:lumOff val="25000"/>
                  </a:schemeClr>
                </a:solidFill>
                <a:latin typeface="Avenir Next LT Pro" panose="020B0504020202020204" pitchFamily="34" charset="77"/>
                <a:cs typeface="Arial" panose="020B0604020202020204" pitchFamily="34" charset="0"/>
              </a:defRPr>
            </a:lvl5pPr>
          </a:lstStyle>
          <a:p>
            <a:pPr lvl="0"/>
            <a:r>
              <a:rPr lang="en-US" dirty="0"/>
              <a:t>Click to add text</a:t>
            </a:r>
            <a:endParaRPr lang="en-US" noProof="0" dirty="0"/>
          </a:p>
        </p:txBody>
      </p:sp>
      <p:cxnSp>
        <p:nvCxnSpPr>
          <p:cNvPr id="7" name="Straight Connector 6">
            <a:extLst>
              <a:ext uri="{FF2B5EF4-FFF2-40B4-BE49-F238E27FC236}">
                <a16:creationId xmlns:a16="http://schemas.microsoft.com/office/drawing/2014/main" id="{F0327553-3280-4A36-BE81-D7D188CF7C45}"/>
              </a:ext>
              <a:ext uri="{C183D7F6-B498-43B3-948B-1728B52AA6E4}">
                <adec:decorative xmlns:adec="http://schemas.microsoft.com/office/drawing/2017/decorative" val="1"/>
              </a:ext>
            </a:extLst>
          </p:cNvPr>
          <p:cNvCxnSpPr>
            <a:cxnSpLocks/>
          </p:cNvCxnSpPr>
          <p:nvPr userDrawn="1"/>
        </p:nvCxnSpPr>
        <p:spPr>
          <a:xfrm>
            <a:off x="4387541" y="321244"/>
            <a:ext cx="12497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BE30A8-DA5C-4AD7-879F-19D0C015D19F}"/>
              </a:ext>
              <a:ext uri="{C183D7F6-B498-43B3-948B-1728B52AA6E4}">
                <adec:decorative xmlns:adec="http://schemas.microsoft.com/office/drawing/2017/decorative" val="1"/>
              </a:ext>
            </a:extLst>
          </p:cNvPr>
          <p:cNvCxnSpPr>
            <a:cxnSpLocks/>
          </p:cNvCxnSpPr>
          <p:nvPr userDrawn="1"/>
        </p:nvCxnSpPr>
        <p:spPr>
          <a:xfrm>
            <a:off x="332302" y="3748929"/>
            <a:ext cx="132161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C7D497F-F255-4310-A2D3-8EE9619CE469}"/>
              </a:ext>
              <a:ext uri="{C183D7F6-B498-43B3-948B-1728B52AA6E4}">
                <adec:decorative xmlns:adec="http://schemas.microsoft.com/office/drawing/2017/decorative" val="1"/>
              </a:ext>
            </a:extLst>
          </p:cNvPr>
          <p:cNvCxnSpPr>
            <a:cxnSpLocks/>
          </p:cNvCxnSpPr>
          <p:nvPr userDrawn="1"/>
        </p:nvCxnSpPr>
        <p:spPr>
          <a:xfrm>
            <a:off x="8389409" y="3783507"/>
            <a:ext cx="124977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472954"/>
      </p:ext>
    </p:extLst>
  </p:cSld>
  <p:clrMapOvr>
    <a:masterClrMapping/>
  </p:clrMapOvr>
  <p:extLst>
    <p:ext uri="{DCECCB84-F9BA-43D5-87BE-67443E8EF086}">
      <p15:sldGuideLst xmlns:p15="http://schemas.microsoft.com/office/powerpoint/2012/main">
        <p15:guide id="1" orient="horz" pos="20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Opt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86C14CC-787C-4786-9614-AAC76605A52B}"/>
              </a:ext>
            </a:extLst>
          </p:cNvPr>
          <p:cNvSpPr>
            <a:spLocks noGrp="1"/>
          </p:cNvSpPr>
          <p:nvPr>
            <p:ph type="pic" sz="quarter" idx="22" hasCustomPrompt="1"/>
          </p:nvPr>
        </p:nvSpPr>
        <p:spPr>
          <a:xfrm>
            <a:off x="4064000" y="0"/>
            <a:ext cx="8128000" cy="6858000"/>
          </a:xfrm>
        </p:spPr>
        <p:txBody>
          <a:bodyPr>
            <a:normAutofit/>
          </a:bodyPr>
          <a:lstStyle>
            <a:lvl1pPr marL="0" indent="0" algn="ctr">
              <a:buNone/>
              <a:defRPr sz="1765"/>
            </a:lvl1pPr>
          </a:lstStyle>
          <a:p>
            <a:r>
              <a:rPr lang="en-US" dirty="0"/>
              <a:t>Click to add picture</a:t>
            </a:r>
          </a:p>
        </p:txBody>
      </p:sp>
      <p:sp>
        <p:nvSpPr>
          <p:cNvPr id="4" name="Text Placeholder 29">
            <a:extLst>
              <a:ext uri="{FF2B5EF4-FFF2-40B4-BE49-F238E27FC236}">
                <a16:creationId xmlns:a16="http://schemas.microsoft.com/office/drawing/2014/main" id="{D11FCD62-5581-6C96-7FBB-065C543F4035}"/>
              </a:ext>
              <a:ext uri="{C183D7F6-B498-43B3-948B-1728B52AA6E4}">
                <adec:decorative xmlns:adec="http://schemas.microsoft.com/office/drawing/2017/decorative" val="1"/>
              </a:ext>
            </a:extLst>
          </p:cNvPr>
          <p:cNvSpPr>
            <a:spLocks noGrp="1"/>
          </p:cNvSpPr>
          <p:nvPr>
            <p:ph type="body" sz="quarter" idx="31"/>
          </p:nvPr>
        </p:nvSpPr>
        <p:spPr>
          <a:xfrm>
            <a:off x="4053902" y="961323"/>
            <a:ext cx="8170812" cy="5909285"/>
          </a:xfrm>
          <a:prstGeom prst="triangle">
            <a:avLst>
              <a:gd name="adj" fmla="val 100000"/>
            </a:avLst>
          </a:prstGeom>
          <a:solidFill>
            <a:schemeClr val="accent1">
              <a:alpha val="60000"/>
            </a:schemeClr>
          </a:solidFill>
          <a:ln w="6350">
            <a:solidFill>
              <a:schemeClr val="accent1">
                <a:alpha val="50000"/>
              </a:schemeClr>
            </a:solidFill>
          </a:ln>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DADA9E61-30FE-B393-5054-29920E663B2B}"/>
              </a:ext>
              <a:ext uri="{C183D7F6-B498-43B3-948B-1728B52AA6E4}">
                <adec:decorative xmlns:adec="http://schemas.microsoft.com/office/drawing/2017/decorative" val="1"/>
              </a:ext>
            </a:extLst>
          </p:cNvPr>
          <p:cNvSpPr>
            <a:spLocks noGrp="1"/>
          </p:cNvSpPr>
          <p:nvPr>
            <p:ph type="body" sz="quarter" idx="32" hasCustomPrompt="1"/>
          </p:nvPr>
        </p:nvSpPr>
        <p:spPr>
          <a:xfrm>
            <a:off x="4072686" y="2729819"/>
            <a:ext cx="5680362" cy="4128181"/>
          </a:xfrm>
          <a:prstGeom prst="rtTriangle">
            <a:avLst/>
          </a:prstGeom>
          <a:solidFill>
            <a:schemeClr val="accent1">
              <a:alpha val="60000"/>
            </a:schemeClr>
          </a:solidFill>
          <a:ln w="6350">
            <a:solidFill>
              <a:schemeClr val="accent1">
                <a:alpha val="50000"/>
              </a:schemeClr>
            </a:solidFill>
          </a:ln>
        </p:spPr>
        <p:txBody>
          <a:bodyPr wrap="square" lIns="0" tIns="0" rIns="0" bIns="0">
            <a:noAutofit/>
          </a:bodyPr>
          <a:lstStyle>
            <a:lvl1pPr marL="0" indent="0" algn="l">
              <a:spcBef>
                <a:spcPts val="0"/>
              </a:spcBef>
              <a:buNone/>
              <a:defRPr sz="2118" b="0">
                <a:noFill/>
                <a:latin typeface="+mj-lt"/>
              </a:defRPr>
            </a:lvl1pPr>
            <a:lvl2pPr marL="403433" indent="0">
              <a:buNone/>
              <a:defRPr sz="1765" b="1">
                <a:latin typeface="Avenir Next LT Pro" panose="020B0504020202020204" pitchFamily="34" charset="0"/>
              </a:defRPr>
            </a:lvl2pPr>
            <a:lvl3pPr marL="806867" indent="0">
              <a:buNone/>
              <a:defRPr sz="1765" b="1">
                <a:latin typeface="Avenir Next LT Pro" panose="020B0504020202020204" pitchFamily="34" charset="0"/>
              </a:defRPr>
            </a:lvl3pPr>
            <a:lvl4pPr marL="1210300" indent="0">
              <a:buNone/>
              <a:defRPr sz="1765" b="1">
                <a:latin typeface="Avenir Next LT Pro" panose="020B0504020202020204" pitchFamily="34" charset="0"/>
              </a:defRPr>
            </a:lvl4pPr>
            <a:lvl5pPr marL="1613733" indent="0">
              <a:buNone/>
              <a:defRPr sz="1765" b="1">
                <a:latin typeface="Avenir Next LT Pro" panose="020B0504020202020204" pitchFamily="34" charset="0"/>
              </a:defRPr>
            </a:lvl5pPr>
          </a:lstStyle>
          <a:p>
            <a:pPr lvl="0"/>
            <a:r>
              <a:rPr lang="en-US" dirty="0"/>
              <a:t>Add text here</a:t>
            </a:r>
          </a:p>
        </p:txBody>
      </p:sp>
      <p:sp>
        <p:nvSpPr>
          <p:cNvPr id="3" name="Right Triangle 9">
            <a:extLst>
              <a:ext uri="{FF2B5EF4-FFF2-40B4-BE49-F238E27FC236}">
                <a16:creationId xmlns:a16="http://schemas.microsoft.com/office/drawing/2014/main" id="{193DFD4C-65D5-4455-89AC-3D3A3D1916E4}"/>
              </a:ext>
              <a:ext uri="{C183D7F6-B498-43B3-948B-1728B52AA6E4}">
                <adec:decorative xmlns:adec="http://schemas.microsoft.com/office/drawing/2017/decorative" val="1"/>
              </a:ext>
            </a:extLst>
          </p:cNvPr>
          <p:cNvSpPr/>
          <p:nvPr userDrawn="1"/>
        </p:nvSpPr>
        <p:spPr>
          <a:xfrm rot="16200000" flipH="1">
            <a:off x="646115" y="-654653"/>
            <a:ext cx="2768366" cy="4067406"/>
          </a:xfrm>
          <a:custGeom>
            <a:avLst/>
            <a:gdLst>
              <a:gd name="connsiteX0" fmla="*/ 0 w 5616109"/>
              <a:gd name="connsiteY0" fmla="*/ 10058400 h 10058400"/>
              <a:gd name="connsiteX1" fmla="*/ 0 w 5616109"/>
              <a:gd name="connsiteY1" fmla="*/ 0 h 10058400"/>
              <a:gd name="connsiteX2" fmla="*/ 5616109 w 5616109"/>
              <a:gd name="connsiteY2" fmla="*/ 10058400 h 10058400"/>
              <a:gd name="connsiteX3" fmla="*/ 0 w 5616109"/>
              <a:gd name="connsiteY3" fmla="*/ 10058400 h 10058400"/>
              <a:gd name="connsiteX0" fmla="*/ 0 w 7754628"/>
              <a:gd name="connsiteY0" fmla="*/ 10058400 h 10058400"/>
              <a:gd name="connsiteX1" fmla="*/ 0 w 7754628"/>
              <a:gd name="connsiteY1" fmla="*/ 0 h 10058400"/>
              <a:gd name="connsiteX2" fmla="*/ 7754628 w 7754628"/>
              <a:gd name="connsiteY2" fmla="*/ 10014158 h 10058400"/>
              <a:gd name="connsiteX3" fmla="*/ 0 w 7754628"/>
              <a:gd name="connsiteY3" fmla="*/ 10058400 h 10058400"/>
              <a:gd name="connsiteX0" fmla="*/ 0 w 7831393"/>
              <a:gd name="connsiteY0" fmla="*/ 10058400 h 10058400"/>
              <a:gd name="connsiteX1" fmla="*/ 0 w 7831393"/>
              <a:gd name="connsiteY1" fmla="*/ 0 h 10058400"/>
              <a:gd name="connsiteX2" fmla="*/ 7831393 w 7831393"/>
              <a:gd name="connsiteY2" fmla="*/ 10043651 h 10058400"/>
              <a:gd name="connsiteX3" fmla="*/ 0 w 7831393"/>
              <a:gd name="connsiteY3" fmla="*/ 10058400 h 10058400"/>
            </a:gdLst>
            <a:ahLst/>
            <a:cxnLst>
              <a:cxn ang="0">
                <a:pos x="connsiteX0" y="connsiteY0"/>
              </a:cxn>
              <a:cxn ang="0">
                <a:pos x="connsiteX1" y="connsiteY1"/>
              </a:cxn>
              <a:cxn ang="0">
                <a:pos x="connsiteX2" y="connsiteY2"/>
              </a:cxn>
              <a:cxn ang="0">
                <a:pos x="connsiteX3" y="connsiteY3"/>
              </a:cxn>
            </a:cxnLst>
            <a:rect l="l" t="t" r="r" b="b"/>
            <a:pathLst>
              <a:path w="7831393" h="10058400">
                <a:moveTo>
                  <a:pt x="0" y="10058400"/>
                </a:moveTo>
                <a:lnTo>
                  <a:pt x="0" y="0"/>
                </a:lnTo>
                <a:lnTo>
                  <a:pt x="7831393" y="10043651"/>
                </a:lnTo>
                <a:lnTo>
                  <a:pt x="0" y="1005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solidFill>
                <a:srgbClr val="41596A"/>
              </a:solidFill>
            </a:endParaRPr>
          </a:p>
        </p:txBody>
      </p:sp>
      <p:sp>
        <p:nvSpPr>
          <p:cNvPr id="17" name="Text Placeholder 16">
            <a:extLst>
              <a:ext uri="{FF2B5EF4-FFF2-40B4-BE49-F238E27FC236}">
                <a16:creationId xmlns:a16="http://schemas.microsoft.com/office/drawing/2014/main" id="{124FEDCA-73BD-8FF6-5214-EBF9431C5DD7}"/>
              </a:ext>
              <a:ext uri="{C183D7F6-B498-43B3-948B-1728B52AA6E4}">
                <adec:decorative xmlns:adec="http://schemas.microsoft.com/office/drawing/2017/decorative" val="1"/>
              </a:ext>
            </a:extLst>
          </p:cNvPr>
          <p:cNvSpPr>
            <a:spLocks noGrp="1"/>
          </p:cNvSpPr>
          <p:nvPr>
            <p:ph type="body" sz="quarter" idx="33"/>
          </p:nvPr>
        </p:nvSpPr>
        <p:spPr>
          <a:xfrm>
            <a:off x="5671521" y="2162974"/>
            <a:ext cx="6562813" cy="4732847"/>
          </a:xfrm>
          <a:prstGeom prst="triangle">
            <a:avLst>
              <a:gd name="adj" fmla="val 100000"/>
            </a:avLst>
          </a:prstGeom>
          <a:solidFill>
            <a:schemeClr val="accent1">
              <a:alpha val="60000"/>
            </a:schemeClr>
          </a:solidFill>
          <a:ln w="6350">
            <a:solidFill>
              <a:schemeClr val="accent1">
                <a:alpha val="60000"/>
              </a:schemeClr>
            </a:solidFill>
          </a:ln>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DF01E5D2-6D16-41B9-8D95-C3831084A574}"/>
              </a:ext>
            </a:extLst>
          </p:cNvPr>
          <p:cNvSpPr>
            <a:spLocks noGrp="1"/>
          </p:cNvSpPr>
          <p:nvPr userDrawn="1">
            <p:ph type="ctrTitle" hasCustomPrompt="1"/>
          </p:nvPr>
        </p:nvSpPr>
        <p:spPr>
          <a:xfrm>
            <a:off x="8405091" y="4344125"/>
            <a:ext cx="3477939" cy="1025994"/>
          </a:xfrm>
        </p:spPr>
        <p:txBody>
          <a:bodyPr vert="horz" anchor="t">
            <a:noAutofit/>
          </a:bodyPr>
          <a:lstStyle>
            <a:lvl1pPr algn="l">
              <a:lnSpc>
                <a:spcPts val="3530"/>
              </a:lnSpc>
              <a:defRPr sz="4236" b="1">
                <a:solidFill>
                  <a:schemeClr val="bg1"/>
                </a:solidFill>
                <a:latin typeface="+mj-lt"/>
              </a:defRPr>
            </a:lvl1pPr>
          </a:lstStyle>
          <a:p>
            <a:r>
              <a:rPr lang="en-US" noProof="0" dirty="0"/>
              <a:t>Click to add title</a:t>
            </a:r>
          </a:p>
        </p:txBody>
      </p:sp>
      <p:sp>
        <p:nvSpPr>
          <p:cNvPr id="18" name="Subtitle 2">
            <a:extLst>
              <a:ext uri="{FF2B5EF4-FFF2-40B4-BE49-F238E27FC236}">
                <a16:creationId xmlns:a16="http://schemas.microsoft.com/office/drawing/2014/main" id="{C1E1772A-8C1A-43F8-A297-A2A1C4961A78}"/>
              </a:ext>
            </a:extLst>
          </p:cNvPr>
          <p:cNvSpPr>
            <a:spLocks noGrp="1"/>
          </p:cNvSpPr>
          <p:nvPr userDrawn="1">
            <p:ph type="subTitle" idx="1" hasCustomPrompt="1"/>
          </p:nvPr>
        </p:nvSpPr>
        <p:spPr>
          <a:xfrm>
            <a:off x="8405091" y="5382727"/>
            <a:ext cx="3477939" cy="399710"/>
          </a:xfrm>
        </p:spPr>
        <p:txBody>
          <a:bodyPr vert="horz">
            <a:normAutofit/>
          </a:bodyPr>
          <a:lstStyle>
            <a:lvl1pPr marL="0" indent="0" algn="l">
              <a:lnSpc>
                <a:spcPct val="100000"/>
              </a:lnSpc>
              <a:buNone/>
              <a:defRPr sz="1412" cap="all" spc="0" baseline="0">
                <a:solidFill>
                  <a:schemeClr val="bg1"/>
                </a:solidFill>
                <a:latin typeface="+mn-lt"/>
                <a:cs typeface="Arial" panose="020B0604020202020204" pitchFamily="34" charset="0"/>
              </a:defRPr>
            </a:lvl1pPr>
            <a:lvl2pPr marL="332832" indent="0" algn="ctr">
              <a:buNone/>
              <a:defRPr sz="1456"/>
            </a:lvl2pPr>
            <a:lvl3pPr marL="665665" indent="0" algn="ctr">
              <a:buNone/>
              <a:defRPr sz="1310"/>
            </a:lvl3pPr>
            <a:lvl4pPr marL="998497" indent="0" algn="ctr">
              <a:buNone/>
              <a:defRPr sz="1165"/>
            </a:lvl4pPr>
            <a:lvl5pPr marL="1331330" indent="0" algn="ctr">
              <a:buNone/>
              <a:defRPr sz="1165"/>
            </a:lvl5pPr>
            <a:lvl6pPr marL="1664162" indent="0" algn="ctr">
              <a:buNone/>
              <a:defRPr sz="1165"/>
            </a:lvl6pPr>
            <a:lvl7pPr marL="1996995" indent="0" algn="ctr">
              <a:buNone/>
              <a:defRPr sz="1165"/>
            </a:lvl7pPr>
            <a:lvl8pPr marL="2329827" indent="0" algn="ctr">
              <a:buNone/>
              <a:defRPr sz="1165"/>
            </a:lvl8pPr>
            <a:lvl9pPr marL="2662660" indent="0" algn="ctr">
              <a:buNone/>
              <a:defRPr sz="1165"/>
            </a:lvl9pPr>
          </a:lstStyle>
          <a:p>
            <a:r>
              <a:rPr lang="en-US" noProof="0" dirty="0"/>
              <a:t>CLICK TO add text</a:t>
            </a:r>
          </a:p>
        </p:txBody>
      </p:sp>
      <p:sp>
        <p:nvSpPr>
          <p:cNvPr id="9" name="Text Placeholder 5">
            <a:extLst>
              <a:ext uri="{FF2B5EF4-FFF2-40B4-BE49-F238E27FC236}">
                <a16:creationId xmlns:a16="http://schemas.microsoft.com/office/drawing/2014/main" id="{CD8BD1F9-7D12-46BE-9F06-7E6902ECE846}"/>
              </a:ext>
            </a:extLst>
          </p:cNvPr>
          <p:cNvSpPr>
            <a:spLocks noGrp="1"/>
          </p:cNvSpPr>
          <p:nvPr>
            <p:ph type="body" sz="quarter" idx="30" hasCustomPrompt="1"/>
          </p:nvPr>
        </p:nvSpPr>
        <p:spPr>
          <a:xfrm>
            <a:off x="300427" y="3193691"/>
            <a:ext cx="3475457" cy="308216"/>
          </a:xfrm>
        </p:spPr>
        <p:txBody>
          <a:bodyPr lIns="45720" rIns="45720">
            <a:noAutofit/>
          </a:bodyPr>
          <a:lstStyle>
            <a:lvl1pPr marL="0" indent="0">
              <a:buNone/>
              <a:defRPr sz="2118" b="0">
                <a:solidFill>
                  <a:schemeClr val="accent1"/>
                </a:solidFill>
                <a:latin typeface="+mj-lt"/>
              </a:defRPr>
            </a:lvl1pPr>
            <a:lvl2pPr marL="403433" indent="0">
              <a:buNone/>
              <a:defRPr sz="1765" b="1">
                <a:latin typeface="Avenir Next LT Pro" panose="020B0504020202020204" pitchFamily="34" charset="0"/>
              </a:defRPr>
            </a:lvl2pPr>
            <a:lvl3pPr marL="806867" indent="0">
              <a:buNone/>
              <a:defRPr sz="1765" b="1">
                <a:latin typeface="Avenir Next LT Pro" panose="020B0504020202020204" pitchFamily="34" charset="0"/>
              </a:defRPr>
            </a:lvl3pPr>
            <a:lvl4pPr marL="1210300" indent="0">
              <a:buNone/>
              <a:defRPr sz="1765" b="1">
                <a:latin typeface="Avenir Next LT Pro" panose="020B0504020202020204" pitchFamily="34" charset="0"/>
              </a:defRPr>
            </a:lvl4pPr>
            <a:lvl5pPr marL="1613733" indent="0">
              <a:buNone/>
              <a:defRPr sz="1765" b="1">
                <a:latin typeface="Avenir Next LT Pro" panose="020B0504020202020204" pitchFamily="34" charset="0"/>
              </a:defRPr>
            </a:lvl5pPr>
          </a:lstStyle>
          <a:p>
            <a:pPr lvl="0"/>
            <a:r>
              <a:rPr lang="en-US" dirty="0"/>
              <a:t>Add Title Here</a:t>
            </a:r>
          </a:p>
        </p:txBody>
      </p:sp>
      <p:sp>
        <p:nvSpPr>
          <p:cNvPr id="7" name="Text Placeholder 16">
            <a:extLst>
              <a:ext uri="{FF2B5EF4-FFF2-40B4-BE49-F238E27FC236}">
                <a16:creationId xmlns:a16="http://schemas.microsoft.com/office/drawing/2014/main" id="{A2CB320B-EC23-4B6B-B0CA-050791F88464}"/>
              </a:ext>
              <a:ext uri="{C183D7F6-B498-43B3-948B-1728B52AA6E4}">
                <adec:decorative xmlns:adec="http://schemas.microsoft.com/office/drawing/2017/decorative" val="0"/>
              </a:ext>
            </a:extLst>
          </p:cNvPr>
          <p:cNvSpPr>
            <a:spLocks noGrp="1"/>
          </p:cNvSpPr>
          <p:nvPr>
            <p:ph type="body" sz="quarter" idx="29" hasCustomPrompt="1"/>
          </p:nvPr>
        </p:nvSpPr>
        <p:spPr>
          <a:xfrm>
            <a:off x="300427" y="3644245"/>
            <a:ext cx="3486482" cy="2491346"/>
          </a:xfrm>
        </p:spPr>
        <p:txBody>
          <a:bodyPr lIns="45720" rIns="45720">
            <a:normAutofit/>
          </a:bodyPr>
          <a:lstStyle>
            <a:lvl1pPr marL="0" indent="0">
              <a:lnSpc>
                <a:spcPts val="1588"/>
              </a:lnSpc>
              <a:buNone/>
              <a:defRPr sz="882" b="0" i="0">
                <a:solidFill>
                  <a:schemeClr val="accent1"/>
                </a:solidFill>
                <a:latin typeface="+mn-lt"/>
                <a:cs typeface="Arial" panose="020B0604020202020204" pitchFamily="34" charset="0"/>
              </a:defRPr>
            </a:lvl1pPr>
            <a:lvl2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2pPr>
            <a:lvl3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3pPr>
            <a:lvl4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4pPr>
            <a:lvl5pPr>
              <a:lnSpc>
                <a:spcPct val="150000"/>
              </a:lnSpc>
              <a:spcBef>
                <a:spcPts val="0"/>
              </a:spcBef>
              <a:defRPr sz="1059">
                <a:solidFill>
                  <a:schemeClr val="tx1">
                    <a:lumMod val="75000"/>
                    <a:lumOff val="25000"/>
                  </a:schemeClr>
                </a:solidFill>
                <a:latin typeface="Avenir Next LT Pro" panose="020B0504020202020204" pitchFamily="34" charset="77"/>
                <a:cs typeface="Arial" panose="020B0604020202020204" pitchFamily="34" charset="0"/>
              </a:defRPr>
            </a:lvl5pPr>
          </a:lstStyle>
          <a:p>
            <a:pPr lvl="0"/>
            <a:r>
              <a:rPr lang="en-US" noProof="0" dirty="0"/>
              <a:t>Click to edit text</a:t>
            </a:r>
          </a:p>
        </p:txBody>
      </p:sp>
      <p:sp>
        <p:nvSpPr>
          <p:cNvPr id="13" name="Text Placeholder 5">
            <a:extLst>
              <a:ext uri="{FF2B5EF4-FFF2-40B4-BE49-F238E27FC236}">
                <a16:creationId xmlns:a16="http://schemas.microsoft.com/office/drawing/2014/main" id="{A6A98018-D54B-4BC7-B622-323B1B01C850}"/>
              </a:ext>
            </a:extLst>
          </p:cNvPr>
          <p:cNvSpPr>
            <a:spLocks noGrp="1"/>
          </p:cNvSpPr>
          <p:nvPr>
            <p:ph type="body" sz="quarter" idx="26"/>
          </p:nvPr>
        </p:nvSpPr>
        <p:spPr>
          <a:xfrm>
            <a:off x="4339200" y="4574265"/>
            <a:ext cx="3496316" cy="308216"/>
          </a:xfrm>
        </p:spPr>
        <p:txBody>
          <a:bodyPr lIns="0" rIns="0">
            <a:noAutofit/>
          </a:bodyPr>
          <a:lstStyle>
            <a:lvl1pPr marL="0" indent="0">
              <a:buNone/>
              <a:defRPr sz="2118">
                <a:solidFill>
                  <a:schemeClr val="bg1"/>
                </a:solidFill>
                <a:latin typeface="+mj-lt"/>
              </a:defRPr>
            </a:lvl1pPr>
          </a:lstStyle>
          <a:p>
            <a:r>
              <a:rPr lang="en-US" dirty="0">
                <a:solidFill>
                  <a:schemeClr val="bg1"/>
                </a:solidFill>
              </a:rPr>
              <a:t>Contact</a:t>
            </a:r>
          </a:p>
        </p:txBody>
      </p:sp>
      <p:sp>
        <p:nvSpPr>
          <p:cNvPr id="10" name="Text Placeholder 1">
            <a:extLst>
              <a:ext uri="{FF2B5EF4-FFF2-40B4-BE49-F238E27FC236}">
                <a16:creationId xmlns:a16="http://schemas.microsoft.com/office/drawing/2014/main" id="{1FADB6EC-7A6E-4BD5-9897-49419E297413}"/>
              </a:ext>
            </a:extLst>
          </p:cNvPr>
          <p:cNvSpPr>
            <a:spLocks noGrp="1"/>
          </p:cNvSpPr>
          <p:nvPr>
            <p:ph type="body" sz="quarter" idx="12"/>
          </p:nvPr>
        </p:nvSpPr>
        <p:spPr>
          <a:xfrm>
            <a:off x="4339199" y="5144989"/>
            <a:ext cx="3507408" cy="1631476"/>
          </a:xfrm>
        </p:spPr>
        <p:txBody>
          <a:bodyPr lIns="0" rIns="0">
            <a:normAutofit/>
          </a:bodyPr>
          <a:lstStyle>
            <a:lvl1pPr marL="0" indent="0">
              <a:buNone/>
              <a:defRPr sz="882">
                <a:solidFill>
                  <a:schemeClr val="bg1"/>
                </a:solidFill>
              </a:defRPr>
            </a:lvl1pPr>
          </a:lstStyle>
          <a:p>
            <a:pPr>
              <a:lnSpc>
                <a:spcPct val="100000"/>
              </a:lnSpc>
            </a:pPr>
            <a:r>
              <a:rPr lang="en-US" dirty="0">
                <a:solidFill>
                  <a:schemeClr val="bg1"/>
                </a:solidFill>
              </a:rPr>
              <a:t>567 Main St </a:t>
            </a:r>
          </a:p>
          <a:p>
            <a:pPr>
              <a:lnSpc>
                <a:spcPct val="100000"/>
              </a:lnSpc>
            </a:pPr>
            <a:r>
              <a:rPr lang="en-US" dirty="0">
                <a:solidFill>
                  <a:schemeClr val="bg1"/>
                </a:solidFill>
              </a:rPr>
              <a:t>Buffalo, NY 98052</a:t>
            </a:r>
          </a:p>
          <a:p>
            <a:pPr>
              <a:lnSpc>
                <a:spcPct val="100000"/>
              </a:lnSpc>
            </a:pPr>
            <a:r>
              <a:rPr lang="en-US" dirty="0">
                <a:solidFill>
                  <a:schemeClr val="bg1"/>
                </a:solidFill>
              </a:rPr>
              <a:t>555-0100</a:t>
            </a:r>
          </a:p>
          <a:p>
            <a:pPr>
              <a:lnSpc>
                <a:spcPct val="100000"/>
              </a:lnSpc>
            </a:pPr>
            <a:r>
              <a:rPr lang="en-US" dirty="0">
                <a:solidFill>
                  <a:schemeClr val="bg1"/>
                </a:solidFill>
              </a:rPr>
              <a:t>john@vanarsdel.com</a:t>
            </a:r>
          </a:p>
          <a:p>
            <a:pPr>
              <a:lnSpc>
                <a:spcPct val="100000"/>
              </a:lnSpc>
            </a:pPr>
            <a:r>
              <a:rPr lang="en-US" dirty="0">
                <a:solidFill>
                  <a:schemeClr val="bg1"/>
                </a:solidFill>
              </a:rPr>
              <a:t>vanarsdel.com</a:t>
            </a:r>
          </a:p>
          <a:p>
            <a:pPr>
              <a:lnSpc>
                <a:spcPct val="100000"/>
              </a:lnSpc>
            </a:pPr>
            <a:endParaRPr lang="en-US" dirty="0">
              <a:solidFill>
                <a:schemeClr val="bg1"/>
              </a:solidFill>
            </a:endParaRPr>
          </a:p>
        </p:txBody>
      </p:sp>
      <p:cxnSp>
        <p:nvCxnSpPr>
          <p:cNvPr id="14" name="Straight Connector 13">
            <a:extLst>
              <a:ext uri="{FF2B5EF4-FFF2-40B4-BE49-F238E27FC236}">
                <a16:creationId xmlns:a16="http://schemas.microsoft.com/office/drawing/2014/main" id="{E0E2A90F-D887-DEDF-CC35-53E3B50532B7}"/>
              </a:ext>
              <a:ext uri="{C183D7F6-B498-43B3-948B-1728B52AA6E4}">
                <adec:decorative xmlns:adec="http://schemas.microsoft.com/office/drawing/2017/decorative" val="1"/>
              </a:ext>
            </a:extLst>
          </p:cNvPr>
          <p:cNvCxnSpPr>
            <a:cxnSpLocks/>
          </p:cNvCxnSpPr>
          <p:nvPr userDrawn="1"/>
        </p:nvCxnSpPr>
        <p:spPr>
          <a:xfrm>
            <a:off x="277092" y="2924645"/>
            <a:ext cx="157909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1AE806-FD72-34B1-910E-4F71AAD97A31}"/>
              </a:ext>
              <a:ext uri="{C183D7F6-B498-43B3-948B-1728B52AA6E4}">
                <adec:decorative xmlns:adec="http://schemas.microsoft.com/office/drawing/2017/decorative" val="1"/>
              </a:ext>
            </a:extLst>
          </p:cNvPr>
          <p:cNvCxnSpPr>
            <a:cxnSpLocks/>
          </p:cNvCxnSpPr>
          <p:nvPr userDrawn="1"/>
        </p:nvCxnSpPr>
        <p:spPr>
          <a:xfrm>
            <a:off x="4339199" y="4344124"/>
            <a:ext cx="121612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24452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ide Op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9F3B28-DA6D-41A6-B09A-64CD3E1AEE3C}"/>
              </a:ext>
              <a:ext uri="{C183D7F6-B498-43B3-948B-1728B52AA6E4}">
                <adec:decorative xmlns:adec="http://schemas.microsoft.com/office/drawing/2017/decorative" val="1"/>
              </a:ext>
            </a:extLst>
          </p:cNvPr>
          <p:cNvSpPr/>
          <p:nvPr userDrawn="1"/>
        </p:nvSpPr>
        <p:spPr>
          <a:xfrm>
            <a:off x="0" y="3272125"/>
            <a:ext cx="4064000" cy="3585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cxnSp>
        <p:nvCxnSpPr>
          <p:cNvPr id="5" name="Straight Connector 4">
            <a:extLst>
              <a:ext uri="{FF2B5EF4-FFF2-40B4-BE49-F238E27FC236}">
                <a16:creationId xmlns:a16="http://schemas.microsoft.com/office/drawing/2014/main" id="{5CEC93BF-C6A4-4E99-99BF-433F20567CEB}"/>
              </a:ext>
              <a:ext uri="{C183D7F6-B498-43B3-948B-1728B52AA6E4}">
                <adec:decorative xmlns:adec="http://schemas.microsoft.com/office/drawing/2017/decorative" val="1"/>
              </a:ext>
            </a:extLst>
          </p:cNvPr>
          <p:cNvCxnSpPr>
            <a:cxnSpLocks/>
          </p:cNvCxnSpPr>
          <p:nvPr userDrawn="1"/>
        </p:nvCxnSpPr>
        <p:spPr>
          <a:xfrm>
            <a:off x="4361455" y="316841"/>
            <a:ext cx="124977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54BE154-1A57-41C8-98F7-B306B0633269}"/>
              </a:ext>
              <a:ext uri="{C183D7F6-B498-43B3-948B-1728B52AA6E4}">
                <adec:decorative xmlns:adec="http://schemas.microsoft.com/office/drawing/2017/decorative" val="1"/>
              </a:ext>
            </a:extLst>
          </p:cNvPr>
          <p:cNvCxnSpPr>
            <a:cxnSpLocks/>
          </p:cNvCxnSpPr>
          <p:nvPr userDrawn="1"/>
        </p:nvCxnSpPr>
        <p:spPr>
          <a:xfrm>
            <a:off x="286925" y="3585876"/>
            <a:ext cx="124977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itle 30">
            <a:extLst>
              <a:ext uri="{FF2B5EF4-FFF2-40B4-BE49-F238E27FC236}">
                <a16:creationId xmlns:a16="http://schemas.microsoft.com/office/drawing/2014/main" id="{819C5DD9-21EA-47BA-9470-5EBDD6EC4F27}"/>
              </a:ext>
            </a:extLst>
          </p:cNvPr>
          <p:cNvSpPr>
            <a:spLocks noGrp="1"/>
          </p:cNvSpPr>
          <p:nvPr>
            <p:ph type="title" hasCustomPrompt="1"/>
          </p:nvPr>
        </p:nvSpPr>
        <p:spPr>
          <a:xfrm>
            <a:off x="277092" y="4012697"/>
            <a:ext cx="3494808" cy="317676"/>
          </a:xfrm>
        </p:spPr>
        <p:txBody>
          <a:bodyPr vert="horz" lIns="45720" tIns="45720" rIns="45720" bIns="45720" rtlCol="0">
            <a:noAutofit/>
          </a:bodyPr>
          <a:lstStyle>
            <a:lvl1pPr>
              <a:defRPr lang="en-US" sz="2118" b="0">
                <a:solidFill>
                  <a:schemeClr val="bg1"/>
                </a:solidFill>
                <a:latin typeface="+mj-lt"/>
                <a:ea typeface="+mn-ea"/>
                <a:cs typeface="+mn-cs"/>
              </a:defRPr>
            </a:lvl1pPr>
          </a:lstStyle>
          <a:p>
            <a:pPr marL="0" lvl="0" indent="0">
              <a:spcBef>
                <a:spcPts val="882"/>
              </a:spcBef>
              <a:buFont typeface="Arial" panose="020B0604020202020204" pitchFamily="34" charset="0"/>
            </a:pPr>
            <a:r>
              <a:rPr lang="en-US" dirty="0"/>
              <a:t>Click to add title</a:t>
            </a:r>
          </a:p>
        </p:txBody>
      </p:sp>
      <p:sp>
        <p:nvSpPr>
          <p:cNvPr id="3" name="Picture Placeholder 2">
            <a:extLst>
              <a:ext uri="{FF2B5EF4-FFF2-40B4-BE49-F238E27FC236}">
                <a16:creationId xmlns:a16="http://schemas.microsoft.com/office/drawing/2014/main" id="{A48C268B-62A3-4F20-932E-CA482ACE40CA}"/>
              </a:ext>
            </a:extLst>
          </p:cNvPr>
          <p:cNvSpPr>
            <a:spLocks noGrp="1"/>
          </p:cNvSpPr>
          <p:nvPr>
            <p:ph type="pic" sz="quarter" idx="39" hasCustomPrompt="1"/>
          </p:nvPr>
        </p:nvSpPr>
        <p:spPr>
          <a:xfrm>
            <a:off x="0" y="0"/>
            <a:ext cx="4064000" cy="3272122"/>
          </a:xfrm>
        </p:spPr>
        <p:txBody>
          <a:bodyPr>
            <a:normAutofit/>
          </a:bodyPr>
          <a:lstStyle>
            <a:lvl1pPr marL="0" indent="0" algn="ctr">
              <a:buNone/>
              <a:defRPr sz="1765"/>
            </a:lvl1pPr>
          </a:lstStyle>
          <a:p>
            <a:pPr marL="0" marR="0" lvl="0" indent="0" algn="l" defTabSz="806867" rtl="0" eaLnBrk="1" fontAlgn="auto" latinLnBrk="0" hangingPunct="1">
              <a:lnSpc>
                <a:spcPct val="90000"/>
              </a:lnSpc>
              <a:spcBef>
                <a:spcPts val="882"/>
              </a:spcBef>
              <a:spcAft>
                <a:spcPts val="0"/>
              </a:spcAft>
              <a:buClrTx/>
              <a:buSzTx/>
              <a:buFont typeface="Arial" panose="020B0604020202020204" pitchFamily="34" charset="0"/>
              <a:buNone/>
              <a:tabLst/>
              <a:defRPr/>
            </a:pPr>
            <a:r>
              <a:rPr lang="en-US" dirty="0"/>
              <a:t>Click to add picture</a:t>
            </a:r>
          </a:p>
          <a:p>
            <a:endParaRPr lang="en-US" dirty="0"/>
          </a:p>
        </p:txBody>
      </p:sp>
      <p:sp>
        <p:nvSpPr>
          <p:cNvPr id="16" name="Text Placeholder 16">
            <a:extLst>
              <a:ext uri="{FF2B5EF4-FFF2-40B4-BE49-F238E27FC236}">
                <a16:creationId xmlns:a16="http://schemas.microsoft.com/office/drawing/2014/main" id="{EFD9D2A7-6536-447C-B7A6-7AB8AA8025C8}"/>
              </a:ext>
            </a:extLst>
          </p:cNvPr>
          <p:cNvSpPr>
            <a:spLocks noGrp="1"/>
          </p:cNvSpPr>
          <p:nvPr>
            <p:ph type="body" sz="quarter" idx="12" hasCustomPrompt="1"/>
          </p:nvPr>
        </p:nvSpPr>
        <p:spPr>
          <a:xfrm>
            <a:off x="267709" y="4384461"/>
            <a:ext cx="3507408" cy="2031499"/>
          </a:xfrm>
        </p:spPr>
        <p:txBody>
          <a:bodyPr lIns="45720" rIns="45720">
            <a:normAutofit/>
          </a:bodyPr>
          <a:lstStyle>
            <a:lvl1pPr marL="0" indent="0">
              <a:lnSpc>
                <a:spcPts val="1588"/>
              </a:lnSpc>
              <a:buNone/>
              <a:defRPr sz="971" b="0" i="0">
                <a:solidFill>
                  <a:schemeClr val="bg1"/>
                </a:solidFill>
                <a:latin typeface="+mn-lt"/>
                <a:cs typeface="Arial" panose="020B0604020202020204" pitchFamily="34" charset="0"/>
              </a:defRPr>
            </a:lvl1pPr>
            <a:lvl2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2pPr>
            <a:lvl3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3pPr>
            <a:lvl4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4pPr>
            <a:lvl5pPr>
              <a:lnSpc>
                <a:spcPct val="150000"/>
              </a:lnSpc>
              <a:spcBef>
                <a:spcPts val="0"/>
              </a:spcBef>
              <a:defRPr sz="1059">
                <a:solidFill>
                  <a:schemeClr val="tx1">
                    <a:lumMod val="75000"/>
                    <a:lumOff val="25000"/>
                  </a:schemeClr>
                </a:solidFill>
                <a:latin typeface="Avenir Next LT Pro" panose="020B0504020202020204" pitchFamily="34" charset="77"/>
                <a:cs typeface="Arial" panose="020B0604020202020204" pitchFamily="34" charset="0"/>
              </a:defRPr>
            </a:lvl5pPr>
          </a:lstStyle>
          <a:p>
            <a:pPr lvl="0"/>
            <a:r>
              <a:rPr lang="en-US" dirty="0"/>
              <a:t>Click to add text</a:t>
            </a:r>
            <a:endParaRPr lang="en-US" noProof="0" dirty="0"/>
          </a:p>
        </p:txBody>
      </p:sp>
      <p:sp>
        <p:nvSpPr>
          <p:cNvPr id="17" name="Text Placeholder 5">
            <a:extLst>
              <a:ext uri="{FF2B5EF4-FFF2-40B4-BE49-F238E27FC236}">
                <a16:creationId xmlns:a16="http://schemas.microsoft.com/office/drawing/2014/main" id="{53880414-B2C5-45FC-A5A0-792D36719AC0}"/>
              </a:ext>
            </a:extLst>
          </p:cNvPr>
          <p:cNvSpPr>
            <a:spLocks noGrp="1"/>
          </p:cNvSpPr>
          <p:nvPr>
            <p:ph type="body" sz="quarter" idx="30" hasCustomPrompt="1"/>
          </p:nvPr>
        </p:nvSpPr>
        <p:spPr>
          <a:xfrm>
            <a:off x="4337872" y="580452"/>
            <a:ext cx="3496316" cy="308216"/>
          </a:xfrm>
        </p:spPr>
        <p:txBody>
          <a:bodyPr lIns="45720" rIns="45720">
            <a:noAutofit/>
          </a:bodyPr>
          <a:lstStyle>
            <a:lvl1pPr marL="0" indent="0">
              <a:buNone/>
              <a:defRPr sz="2118" b="0" spc="-132">
                <a:solidFill>
                  <a:schemeClr val="accent1"/>
                </a:solidFill>
                <a:latin typeface="+mj-lt"/>
              </a:defRPr>
            </a:lvl1pPr>
            <a:lvl2pPr marL="403433" indent="0">
              <a:buNone/>
              <a:defRPr sz="1765" b="1">
                <a:latin typeface="Avenir Next LT Pro" panose="020B0504020202020204" pitchFamily="34" charset="0"/>
              </a:defRPr>
            </a:lvl2pPr>
            <a:lvl3pPr marL="806867" indent="0">
              <a:buNone/>
              <a:defRPr sz="1765" b="1">
                <a:latin typeface="Avenir Next LT Pro" panose="020B0504020202020204" pitchFamily="34" charset="0"/>
              </a:defRPr>
            </a:lvl3pPr>
            <a:lvl4pPr marL="1210300" indent="0">
              <a:buNone/>
              <a:defRPr sz="1765" b="1">
                <a:latin typeface="Avenir Next LT Pro" panose="020B0504020202020204" pitchFamily="34" charset="0"/>
              </a:defRPr>
            </a:lvl4pPr>
            <a:lvl5pPr marL="1613733" indent="0">
              <a:buNone/>
              <a:defRPr sz="1765" b="1">
                <a:latin typeface="Avenir Next LT Pro" panose="020B0504020202020204" pitchFamily="34" charset="0"/>
              </a:defRPr>
            </a:lvl5pPr>
          </a:lstStyle>
          <a:p>
            <a:pPr lvl="0"/>
            <a:r>
              <a:rPr lang="en-US" dirty="0"/>
              <a:t>Click to add text</a:t>
            </a:r>
          </a:p>
        </p:txBody>
      </p:sp>
      <p:sp>
        <p:nvSpPr>
          <p:cNvPr id="15" name="Text Placeholder 16">
            <a:extLst>
              <a:ext uri="{FF2B5EF4-FFF2-40B4-BE49-F238E27FC236}">
                <a16:creationId xmlns:a16="http://schemas.microsoft.com/office/drawing/2014/main" id="{A41950BF-AF1B-4414-974B-FF3D155A096C}"/>
              </a:ext>
            </a:extLst>
          </p:cNvPr>
          <p:cNvSpPr>
            <a:spLocks noGrp="1"/>
          </p:cNvSpPr>
          <p:nvPr>
            <p:ph type="body" sz="quarter" idx="29" hasCustomPrompt="1"/>
          </p:nvPr>
        </p:nvSpPr>
        <p:spPr>
          <a:xfrm>
            <a:off x="4326080" y="1013839"/>
            <a:ext cx="3507408" cy="2228957"/>
          </a:xfrm>
        </p:spPr>
        <p:txBody>
          <a:bodyPr lIns="45720" rIns="45720">
            <a:normAutofit/>
          </a:bodyPr>
          <a:lstStyle>
            <a:lvl1pPr marL="0" indent="0">
              <a:lnSpc>
                <a:spcPts val="1588"/>
              </a:lnSpc>
              <a:buNone/>
              <a:defRPr sz="971" b="0" i="0">
                <a:solidFill>
                  <a:schemeClr val="accent1"/>
                </a:solidFill>
                <a:latin typeface="+mn-lt"/>
                <a:cs typeface="Arial" panose="020B0604020202020204" pitchFamily="34" charset="0"/>
              </a:defRPr>
            </a:lvl1pPr>
            <a:lvl2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2pPr>
            <a:lvl3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3pPr>
            <a:lvl4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4pPr>
            <a:lvl5pPr>
              <a:lnSpc>
                <a:spcPct val="150000"/>
              </a:lnSpc>
              <a:spcBef>
                <a:spcPts val="0"/>
              </a:spcBef>
              <a:defRPr sz="1059">
                <a:solidFill>
                  <a:schemeClr val="tx1">
                    <a:lumMod val="75000"/>
                    <a:lumOff val="25000"/>
                  </a:schemeClr>
                </a:solidFill>
                <a:latin typeface="Avenir Next LT Pro" panose="020B0504020202020204" pitchFamily="34" charset="77"/>
                <a:cs typeface="Arial" panose="020B0604020202020204" pitchFamily="34" charset="0"/>
              </a:defRPr>
            </a:lvl5pPr>
          </a:lstStyle>
          <a:p>
            <a:pPr lvl="0"/>
            <a:r>
              <a:rPr lang="en-US" dirty="0"/>
              <a:t>Click to add text</a:t>
            </a:r>
            <a:endParaRPr lang="en-US" noProof="0" dirty="0"/>
          </a:p>
        </p:txBody>
      </p:sp>
      <p:sp>
        <p:nvSpPr>
          <p:cNvPr id="19" name="Text Placeholder 16">
            <a:extLst>
              <a:ext uri="{FF2B5EF4-FFF2-40B4-BE49-F238E27FC236}">
                <a16:creationId xmlns:a16="http://schemas.microsoft.com/office/drawing/2014/main" id="{20BD9585-8304-4806-9CA5-ED4FC5E42E0F}"/>
              </a:ext>
            </a:extLst>
          </p:cNvPr>
          <p:cNvSpPr>
            <a:spLocks noGrp="1"/>
          </p:cNvSpPr>
          <p:nvPr>
            <p:ph type="body" sz="quarter" idx="33" hasCustomPrompt="1"/>
          </p:nvPr>
        </p:nvSpPr>
        <p:spPr>
          <a:xfrm>
            <a:off x="8370889" y="1013839"/>
            <a:ext cx="3507408" cy="2228957"/>
          </a:xfrm>
        </p:spPr>
        <p:txBody>
          <a:bodyPr lIns="45720" rIns="45720">
            <a:normAutofit/>
          </a:bodyPr>
          <a:lstStyle>
            <a:lvl1pPr marL="151287" indent="-151287">
              <a:lnSpc>
                <a:spcPts val="1588"/>
              </a:lnSpc>
              <a:buFont typeface="Arial" panose="020B0604020202020204" pitchFamily="34" charset="0"/>
              <a:buChar char="•"/>
              <a:defRPr sz="971" b="0" i="0">
                <a:solidFill>
                  <a:schemeClr val="accent1"/>
                </a:solidFill>
                <a:latin typeface="+mn-lt"/>
                <a:cs typeface="Arial" panose="020B0604020202020204" pitchFamily="34" charset="0"/>
              </a:defRPr>
            </a:lvl1pPr>
            <a:lvl2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2pPr>
            <a:lvl3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3pPr>
            <a:lvl4pPr>
              <a:lnSpc>
                <a:spcPts val="1588"/>
              </a:lnSpc>
              <a:defRPr sz="1059">
                <a:solidFill>
                  <a:schemeClr val="tx1">
                    <a:lumMod val="75000"/>
                    <a:lumOff val="25000"/>
                  </a:schemeClr>
                </a:solidFill>
                <a:latin typeface="Avenir Next LT Pro" panose="020B0504020202020204" pitchFamily="34" charset="77"/>
                <a:cs typeface="Arial" panose="020B0604020202020204" pitchFamily="34" charset="0"/>
              </a:defRPr>
            </a:lvl4pPr>
            <a:lvl5pPr>
              <a:lnSpc>
                <a:spcPct val="150000"/>
              </a:lnSpc>
              <a:spcBef>
                <a:spcPts val="0"/>
              </a:spcBef>
              <a:defRPr sz="1059">
                <a:solidFill>
                  <a:schemeClr val="tx1">
                    <a:lumMod val="75000"/>
                    <a:lumOff val="25000"/>
                  </a:schemeClr>
                </a:solidFill>
                <a:latin typeface="Avenir Next LT Pro" panose="020B0504020202020204" pitchFamily="34" charset="77"/>
                <a:cs typeface="Arial" panose="020B0604020202020204" pitchFamily="34" charset="0"/>
              </a:defRPr>
            </a:lvl5pPr>
          </a:lstStyle>
          <a:p>
            <a:pPr lvl="0"/>
            <a:r>
              <a:rPr lang="en-US" dirty="0"/>
              <a:t>Click to add text</a:t>
            </a:r>
            <a:endParaRPr lang="en-US" noProof="0" dirty="0"/>
          </a:p>
        </p:txBody>
      </p:sp>
      <p:sp>
        <p:nvSpPr>
          <p:cNvPr id="4" name="Picture Placeholder 3">
            <a:extLst>
              <a:ext uri="{FF2B5EF4-FFF2-40B4-BE49-F238E27FC236}">
                <a16:creationId xmlns:a16="http://schemas.microsoft.com/office/drawing/2014/main" id="{8BA9B7EA-307F-4603-8797-88D7DDB5ACF8}"/>
              </a:ext>
            </a:extLst>
          </p:cNvPr>
          <p:cNvSpPr>
            <a:spLocks noGrp="1"/>
          </p:cNvSpPr>
          <p:nvPr>
            <p:ph type="pic" sz="quarter" idx="32" hasCustomPrompt="1"/>
          </p:nvPr>
        </p:nvSpPr>
        <p:spPr>
          <a:xfrm>
            <a:off x="4062043" y="3272131"/>
            <a:ext cx="8129958" cy="3585866"/>
          </a:xfrm>
        </p:spPr>
        <p:txBody>
          <a:bodyPr>
            <a:normAutofit/>
          </a:bodyPr>
          <a:lstStyle>
            <a:lvl1pPr marL="0" indent="0" algn="ctr">
              <a:buNone/>
              <a:defRPr sz="1765"/>
            </a:lvl1pPr>
          </a:lstStyle>
          <a:p>
            <a:pPr marL="0" marR="0" lvl="0" indent="0" algn="l" defTabSz="806867" rtl="0" eaLnBrk="1" fontAlgn="auto" latinLnBrk="0" hangingPunct="1">
              <a:lnSpc>
                <a:spcPct val="90000"/>
              </a:lnSpc>
              <a:spcBef>
                <a:spcPts val="882"/>
              </a:spcBef>
              <a:spcAft>
                <a:spcPts val="0"/>
              </a:spcAft>
              <a:buClrTx/>
              <a:buSzTx/>
              <a:buFont typeface="Arial" panose="020B0604020202020204" pitchFamily="34" charset="0"/>
              <a:buNone/>
              <a:tabLst/>
              <a:defRPr/>
            </a:pPr>
            <a:r>
              <a:rPr lang="en-US" dirty="0"/>
              <a:t>Click to add picture</a:t>
            </a:r>
          </a:p>
          <a:p>
            <a:endParaRPr lang="en-US" dirty="0"/>
          </a:p>
        </p:txBody>
      </p:sp>
    </p:spTree>
    <p:extLst>
      <p:ext uri="{BB962C8B-B14F-4D97-AF65-F5344CB8AC3E}">
        <p14:creationId xmlns:p14="http://schemas.microsoft.com/office/powerpoint/2010/main" val="3211752770"/>
      </p:ext>
    </p:extLst>
  </p:cSld>
  <p:clrMapOvr>
    <a:masterClrMapping/>
  </p:clrMapOvr>
  <p:extLst>
    <p:ext uri="{DCECCB84-F9BA-43D5-87BE-67443E8EF086}">
      <p15:sldGuideLst xmlns:p15="http://schemas.microsoft.com/office/powerpoint/2012/main">
        <p15:guide id="1" orient="horz" pos="20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665FB-4740-35A4-0ED8-FCB2AA5146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F9CDE6-D4A6-2A9C-FE7B-9B48EA3F03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40B98-880B-D99A-78E7-40B0CF069704}"/>
              </a:ext>
            </a:extLst>
          </p:cNvPr>
          <p:cNvSpPr>
            <a:spLocks noGrp="1"/>
          </p:cNvSpPr>
          <p:nvPr>
            <p:ph type="dt" sz="half" idx="10"/>
          </p:nvPr>
        </p:nvSpPr>
        <p:spPr/>
        <p:txBody>
          <a:bodyPr/>
          <a:lstStyle/>
          <a:p>
            <a:fld id="{B6F7CBB8-DDC5-4F3F-8EEB-B9069CA84778}" type="datetimeFigureOut">
              <a:rPr lang="en-US" smtClean="0"/>
              <a:t>2/17/2026</a:t>
            </a:fld>
            <a:endParaRPr lang="en-US"/>
          </a:p>
        </p:txBody>
      </p:sp>
      <p:sp>
        <p:nvSpPr>
          <p:cNvPr id="5" name="Footer Placeholder 4">
            <a:extLst>
              <a:ext uri="{FF2B5EF4-FFF2-40B4-BE49-F238E27FC236}">
                <a16:creationId xmlns:a16="http://schemas.microsoft.com/office/drawing/2014/main" id="{F072A69E-DAE5-16CA-5544-59DA5F56A0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C7C8A-57FE-EE26-E001-895B86608474}"/>
              </a:ext>
            </a:extLst>
          </p:cNvPr>
          <p:cNvSpPr>
            <a:spLocks noGrp="1"/>
          </p:cNvSpPr>
          <p:nvPr>
            <p:ph type="sldNum" sz="quarter" idx="12"/>
          </p:nvPr>
        </p:nvSpPr>
        <p:spPr/>
        <p:txBody>
          <a:bodyPr/>
          <a:lstStyle/>
          <a:p>
            <a:fld id="{E27EDA2C-21AF-4CD7-B69C-4BB3B13CC2BD}" type="slidenum">
              <a:rPr lang="en-US" smtClean="0"/>
              <a:t>‹#›</a:t>
            </a:fld>
            <a:endParaRPr lang="en-US"/>
          </a:p>
        </p:txBody>
      </p:sp>
    </p:spTree>
    <p:extLst>
      <p:ext uri="{BB962C8B-B14F-4D97-AF65-F5344CB8AC3E}">
        <p14:creationId xmlns:p14="http://schemas.microsoft.com/office/powerpoint/2010/main" val="1762894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94656-6140-513F-D3EF-2F14B57CEA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49D9F2-6C9A-7812-C28F-E587A322CD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FC468D-403C-C4CD-875A-A3FD20C854AE}"/>
              </a:ext>
            </a:extLst>
          </p:cNvPr>
          <p:cNvSpPr>
            <a:spLocks noGrp="1"/>
          </p:cNvSpPr>
          <p:nvPr>
            <p:ph type="dt" sz="half" idx="10"/>
          </p:nvPr>
        </p:nvSpPr>
        <p:spPr/>
        <p:txBody>
          <a:bodyPr/>
          <a:lstStyle/>
          <a:p>
            <a:fld id="{B6F7CBB8-DDC5-4F3F-8EEB-B9069CA84778}" type="datetimeFigureOut">
              <a:rPr lang="en-US" smtClean="0"/>
              <a:t>2/17/2026</a:t>
            </a:fld>
            <a:endParaRPr lang="en-US"/>
          </a:p>
        </p:txBody>
      </p:sp>
      <p:sp>
        <p:nvSpPr>
          <p:cNvPr id="5" name="Footer Placeholder 4">
            <a:extLst>
              <a:ext uri="{FF2B5EF4-FFF2-40B4-BE49-F238E27FC236}">
                <a16:creationId xmlns:a16="http://schemas.microsoft.com/office/drawing/2014/main" id="{CB3BD722-09F9-8BD3-394B-49D114942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DFCAA-C68B-5BF5-2272-34AE13CDC3BD}"/>
              </a:ext>
            </a:extLst>
          </p:cNvPr>
          <p:cNvSpPr>
            <a:spLocks noGrp="1"/>
          </p:cNvSpPr>
          <p:nvPr>
            <p:ph type="sldNum" sz="quarter" idx="12"/>
          </p:nvPr>
        </p:nvSpPr>
        <p:spPr/>
        <p:txBody>
          <a:bodyPr/>
          <a:lstStyle/>
          <a:p>
            <a:fld id="{E27EDA2C-21AF-4CD7-B69C-4BB3B13CC2BD}" type="slidenum">
              <a:rPr lang="en-US" smtClean="0"/>
              <a:t>‹#›</a:t>
            </a:fld>
            <a:endParaRPr lang="en-US"/>
          </a:p>
        </p:txBody>
      </p:sp>
    </p:spTree>
    <p:extLst>
      <p:ext uri="{BB962C8B-B14F-4D97-AF65-F5344CB8AC3E}">
        <p14:creationId xmlns:p14="http://schemas.microsoft.com/office/powerpoint/2010/main" val="1447104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19C1-633A-7DB1-43E7-B7F6199A1B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9C828-A157-A413-68DA-E487A59F17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39019-26AE-9198-15AA-56EF53BD72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2D0E19-BDC9-EA2D-42EA-38BC45604EBB}"/>
              </a:ext>
            </a:extLst>
          </p:cNvPr>
          <p:cNvSpPr>
            <a:spLocks noGrp="1"/>
          </p:cNvSpPr>
          <p:nvPr>
            <p:ph type="dt" sz="half" idx="10"/>
          </p:nvPr>
        </p:nvSpPr>
        <p:spPr/>
        <p:txBody>
          <a:bodyPr/>
          <a:lstStyle/>
          <a:p>
            <a:fld id="{B6F7CBB8-DDC5-4F3F-8EEB-B9069CA84778}" type="datetimeFigureOut">
              <a:rPr lang="en-US" smtClean="0"/>
              <a:t>2/17/2026</a:t>
            </a:fld>
            <a:endParaRPr lang="en-US"/>
          </a:p>
        </p:txBody>
      </p:sp>
      <p:sp>
        <p:nvSpPr>
          <p:cNvPr id="6" name="Footer Placeholder 5">
            <a:extLst>
              <a:ext uri="{FF2B5EF4-FFF2-40B4-BE49-F238E27FC236}">
                <a16:creationId xmlns:a16="http://schemas.microsoft.com/office/drawing/2014/main" id="{B5EF025A-0149-266F-266C-0EB70A269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10D50-01BB-D876-DC52-B64F72CAF085}"/>
              </a:ext>
            </a:extLst>
          </p:cNvPr>
          <p:cNvSpPr>
            <a:spLocks noGrp="1"/>
          </p:cNvSpPr>
          <p:nvPr>
            <p:ph type="sldNum" sz="quarter" idx="12"/>
          </p:nvPr>
        </p:nvSpPr>
        <p:spPr/>
        <p:txBody>
          <a:bodyPr/>
          <a:lstStyle/>
          <a:p>
            <a:fld id="{E27EDA2C-21AF-4CD7-B69C-4BB3B13CC2BD}" type="slidenum">
              <a:rPr lang="en-US" smtClean="0"/>
              <a:t>‹#›</a:t>
            </a:fld>
            <a:endParaRPr lang="en-US"/>
          </a:p>
        </p:txBody>
      </p:sp>
    </p:spTree>
    <p:extLst>
      <p:ext uri="{BB962C8B-B14F-4D97-AF65-F5344CB8AC3E}">
        <p14:creationId xmlns:p14="http://schemas.microsoft.com/office/powerpoint/2010/main" val="3213898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56C7-6BA8-2B7D-B76C-015EB3BC36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03B8F-0E37-D7DF-93D2-2852E34424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A9DD1E-9720-CE82-4F5B-3BADA4579B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02E57F-4B8D-64AB-5F9B-6131C8ED31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85B7E5-07F5-A91B-0ADE-F7508356C2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029BFF-1B48-5FF4-13FE-4AB0BC0D661F}"/>
              </a:ext>
            </a:extLst>
          </p:cNvPr>
          <p:cNvSpPr>
            <a:spLocks noGrp="1"/>
          </p:cNvSpPr>
          <p:nvPr>
            <p:ph type="dt" sz="half" idx="10"/>
          </p:nvPr>
        </p:nvSpPr>
        <p:spPr/>
        <p:txBody>
          <a:bodyPr/>
          <a:lstStyle/>
          <a:p>
            <a:fld id="{B6F7CBB8-DDC5-4F3F-8EEB-B9069CA84778}" type="datetimeFigureOut">
              <a:rPr lang="en-US" smtClean="0"/>
              <a:t>2/17/2026</a:t>
            </a:fld>
            <a:endParaRPr lang="en-US"/>
          </a:p>
        </p:txBody>
      </p:sp>
      <p:sp>
        <p:nvSpPr>
          <p:cNvPr id="8" name="Footer Placeholder 7">
            <a:extLst>
              <a:ext uri="{FF2B5EF4-FFF2-40B4-BE49-F238E27FC236}">
                <a16:creationId xmlns:a16="http://schemas.microsoft.com/office/drawing/2014/main" id="{8E46E594-0F22-DDDF-00F0-9F1E64E14F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4504F-E65B-E437-CA3D-E0ED8FDCEA30}"/>
              </a:ext>
            </a:extLst>
          </p:cNvPr>
          <p:cNvSpPr>
            <a:spLocks noGrp="1"/>
          </p:cNvSpPr>
          <p:nvPr>
            <p:ph type="sldNum" sz="quarter" idx="12"/>
          </p:nvPr>
        </p:nvSpPr>
        <p:spPr/>
        <p:txBody>
          <a:bodyPr/>
          <a:lstStyle/>
          <a:p>
            <a:fld id="{E27EDA2C-21AF-4CD7-B69C-4BB3B13CC2BD}" type="slidenum">
              <a:rPr lang="en-US" smtClean="0"/>
              <a:t>‹#›</a:t>
            </a:fld>
            <a:endParaRPr lang="en-US"/>
          </a:p>
        </p:txBody>
      </p:sp>
    </p:spTree>
    <p:extLst>
      <p:ext uri="{BB962C8B-B14F-4D97-AF65-F5344CB8AC3E}">
        <p14:creationId xmlns:p14="http://schemas.microsoft.com/office/powerpoint/2010/main" val="878403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E4B9A-8262-88B5-C693-95AFA62607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D4A957-D55C-DDFA-A126-A82D2C9FF451}"/>
              </a:ext>
            </a:extLst>
          </p:cNvPr>
          <p:cNvSpPr>
            <a:spLocks noGrp="1"/>
          </p:cNvSpPr>
          <p:nvPr>
            <p:ph type="dt" sz="half" idx="10"/>
          </p:nvPr>
        </p:nvSpPr>
        <p:spPr/>
        <p:txBody>
          <a:bodyPr/>
          <a:lstStyle/>
          <a:p>
            <a:fld id="{B6F7CBB8-DDC5-4F3F-8EEB-B9069CA84778}" type="datetimeFigureOut">
              <a:rPr lang="en-US" smtClean="0"/>
              <a:t>2/17/2026</a:t>
            </a:fld>
            <a:endParaRPr lang="en-US"/>
          </a:p>
        </p:txBody>
      </p:sp>
      <p:sp>
        <p:nvSpPr>
          <p:cNvPr id="4" name="Footer Placeholder 3">
            <a:extLst>
              <a:ext uri="{FF2B5EF4-FFF2-40B4-BE49-F238E27FC236}">
                <a16:creationId xmlns:a16="http://schemas.microsoft.com/office/drawing/2014/main" id="{5D7A84EE-8693-F7F0-3623-AA97598A92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50F3D5-5C94-EE8C-155A-E7F871866ED0}"/>
              </a:ext>
            </a:extLst>
          </p:cNvPr>
          <p:cNvSpPr>
            <a:spLocks noGrp="1"/>
          </p:cNvSpPr>
          <p:nvPr>
            <p:ph type="sldNum" sz="quarter" idx="12"/>
          </p:nvPr>
        </p:nvSpPr>
        <p:spPr/>
        <p:txBody>
          <a:bodyPr/>
          <a:lstStyle/>
          <a:p>
            <a:fld id="{E27EDA2C-21AF-4CD7-B69C-4BB3B13CC2BD}" type="slidenum">
              <a:rPr lang="en-US" smtClean="0"/>
              <a:t>‹#›</a:t>
            </a:fld>
            <a:endParaRPr lang="en-US"/>
          </a:p>
        </p:txBody>
      </p:sp>
    </p:spTree>
    <p:extLst>
      <p:ext uri="{BB962C8B-B14F-4D97-AF65-F5344CB8AC3E}">
        <p14:creationId xmlns:p14="http://schemas.microsoft.com/office/powerpoint/2010/main" val="1670976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061F16-94B2-DFBB-11F7-2A4EB1516651}"/>
              </a:ext>
            </a:extLst>
          </p:cNvPr>
          <p:cNvSpPr>
            <a:spLocks noGrp="1"/>
          </p:cNvSpPr>
          <p:nvPr>
            <p:ph type="dt" sz="half" idx="10"/>
          </p:nvPr>
        </p:nvSpPr>
        <p:spPr/>
        <p:txBody>
          <a:bodyPr/>
          <a:lstStyle/>
          <a:p>
            <a:fld id="{B6F7CBB8-DDC5-4F3F-8EEB-B9069CA84778}" type="datetimeFigureOut">
              <a:rPr lang="en-US" smtClean="0"/>
              <a:t>2/17/2026</a:t>
            </a:fld>
            <a:endParaRPr lang="en-US"/>
          </a:p>
        </p:txBody>
      </p:sp>
      <p:sp>
        <p:nvSpPr>
          <p:cNvPr id="3" name="Footer Placeholder 2">
            <a:extLst>
              <a:ext uri="{FF2B5EF4-FFF2-40B4-BE49-F238E27FC236}">
                <a16:creationId xmlns:a16="http://schemas.microsoft.com/office/drawing/2014/main" id="{79E77B52-D674-E354-54F0-503E3494D0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9FCB2D-40BA-30D0-2C9B-3407A75B3848}"/>
              </a:ext>
            </a:extLst>
          </p:cNvPr>
          <p:cNvSpPr>
            <a:spLocks noGrp="1"/>
          </p:cNvSpPr>
          <p:nvPr>
            <p:ph type="sldNum" sz="quarter" idx="12"/>
          </p:nvPr>
        </p:nvSpPr>
        <p:spPr/>
        <p:txBody>
          <a:bodyPr/>
          <a:lstStyle/>
          <a:p>
            <a:fld id="{E27EDA2C-21AF-4CD7-B69C-4BB3B13CC2BD}" type="slidenum">
              <a:rPr lang="en-US" smtClean="0"/>
              <a:t>‹#›</a:t>
            </a:fld>
            <a:endParaRPr lang="en-US"/>
          </a:p>
        </p:txBody>
      </p:sp>
    </p:spTree>
    <p:extLst>
      <p:ext uri="{BB962C8B-B14F-4D97-AF65-F5344CB8AC3E}">
        <p14:creationId xmlns:p14="http://schemas.microsoft.com/office/powerpoint/2010/main" val="294103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A3A9-4D30-26BC-90A9-6D288FA129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3301CA-0966-C6CA-9293-FB30FB8CCE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022B8A-DC57-3D76-853B-635B1597C8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4554C9-A733-5363-9A1D-994DF316B794}"/>
              </a:ext>
            </a:extLst>
          </p:cNvPr>
          <p:cNvSpPr>
            <a:spLocks noGrp="1"/>
          </p:cNvSpPr>
          <p:nvPr>
            <p:ph type="dt" sz="half" idx="10"/>
          </p:nvPr>
        </p:nvSpPr>
        <p:spPr/>
        <p:txBody>
          <a:bodyPr/>
          <a:lstStyle/>
          <a:p>
            <a:fld id="{B6F7CBB8-DDC5-4F3F-8EEB-B9069CA84778}" type="datetimeFigureOut">
              <a:rPr lang="en-US" smtClean="0"/>
              <a:t>2/17/2026</a:t>
            </a:fld>
            <a:endParaRPr lang="en-US"/>
          </a:p>
        </p:txBody>
      </p:sp>
      <p:sp>
        <p:nvSpPr>
          <p:cNvPr id="6" name="Footer Placeholder 5">
            <a:extLst>
              <a:ext uri="{FF2B5EF4-FFF2-40B4-BE49-F238E27FC236}">
                <a16:creationId xmlns:a16="http://schemas.microsoft.com/office/drawing/2014/main" id="{DB45CC9C-1FC4-55E6-7D86-C3892FF98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3D7CB-EE0D-821A-C00E-CF38ABEE29CC}"/>
              </a:ext>
            </a:extLst>
          </p:cNvPr>
          <p:cNvSpPr>
            <a:spLocks noGrp="1"/>
          </p:cNvSpPr>
          <p:nvPr>
            <p:ph type="sldNum" sz="quarter" idx="12"/>
          </p:nvPr>
        </p:nvSpPr>
        <p:spPr/>
        <p:txBody>
          <a:bodyPr/>
          <a:lstStyle/>
          <a:p>
            <a:fld id="{E27EDA2C-21AF-4CD7-B69C-4BB3B13CC2BD}" type="slidenum">
              <a:rPr lang="en-US" smtClean="0"/>
              <a:t>‹#›</a:t>
            </a:fld>
            <a:endParaRPr lang="en-US"/>
          </a:p>
        </p:txBody>
      </p:sp>
    </p:spTree>
    <p:extLst>
      <p:ext uri="{BB962C8B-B14F-4D97-AF65-F5344CB8AC3E}">
        <p14:creationId xmlns:p14="http://schemas.microsoft.com/office/powerpoint/2010/main" val="2610279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26298-BD2D-A0FB-2D1C-D3167C3CD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B2B7F5-7F72-7DE7-EF77-B23738332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068F63-ADD9-DC6E-EC25-8473BCF887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58EC45-4E06-2442-EF73-D78396E5964D}"/>
              </a:ext>
            </a:extLst>
          </p:cNvPr>
          <p:cNvSpPr>
            <a:spLocks noGrp="1"/>
          </p:cNvSpPr>
          <p:nvPr>
            <p:ph type="dt" sz="half" idx="10"/>
          </p:nvPr>
        </p:nvSpPr>
        <p:spPr/>
        <p:txBody>
          <a:bodyPr/>
          <a:lstStyle/>
          <a:p>
            <a:fld id="{B6F7CBB8-DDC5-4F3F-8EEB-B9069CA84778}" type="datetimeFigureOut">
              <a:rPr lang="en-US" smtClean="0"/>
              <a:t>2/17/2026</a:t>
            </a:fld>
            <a:endParaRPr lang="en-US"/>
          </a:p>
        </p:txBody>
      </p:sp>
      <p:sp>
        <p:nvSpPr>
          <p:cNvPr id="6" name="Footer Placeholder 5">
            <a:extLst>
              <a:ext uri="{FF2B5EF4-FFF2-40B4-BE49-F238E27FC236}">
                <a16:creationId xmlns:a16="http://schemas.microsoft.com/office/drawing/2014/main" id="{D2A23B89-BB7E-CF2D-FC4D-30BAFBD93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C74BE9-1D50-9768-B48B-D02A42B3DEDF}"/>
              </a:ext>
            </a:extLst>
          </p:cNvPr>
          <p:cNvSpPr>
            <a:spLocks noGrp="1"/>
          </p:cNvSpPr>
          <p:nvPr>
            <p:ph type="sldNum" sz="quarter" idx="12"/>
          </p:nvPr>
        </p:nvSpPr>
        <p:spPr/>
        <p:txBody>
          <a:bodyPr/>
          <a:lstStyle/>
          <a:p>
            <a:fld id="{E27EDA2C-21AF-4CD7-B69C-4BB3B13CC2BD}" type="slidenum">
              <a:rPr lang="en-US" smtClean="0"/>
              <a:t>‹#›</a:t>
            </a:fld>
            <a:endParaRPr lang="en-US"/>
          </a:p>
        </p:txBody>
      </p:sp>
    </p:spTree>
    <p:extLst>
      <p:ext uri="{BB962C8B-B14F-4D97-AF65-F5344CB8AC3E}">
        <p14:creationId xmlns:p14="http://schemas.microsoft.com/office/powerpoint/2010/main" val="728870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CFF66B-D8A6-5FE2-2072-A897126BA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187B03-FCCB-0257-D3A4-DB4C076A4C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BCF22-374E-84FA-D03A-3020A6790A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F7CBB8-DDC5-4F3F-8EEB-B9069CA84778}" type="datetimeFigureOut">
              <a:rPr lang="en-US" smtClean="0"/>
              <a:t>2/17/2026</a:t>
            </a:fld>
            <a:endParaRPr lang="en-US"/>
          </a:p>
        </p:txBody>
      </p:sp>
      <p:sp>
        <p:nvSpPr>
          <p:cNvPr id="5" name="Footer Placeholder 4">
            <a:extLst>
              <a:ext uri="{FF2B5EF4-FFF2-40B4-BE49-F238E27FC236}">
                <a16:creationId xmlns:a16="http://schemas.microsoft.com/office/drawing/2014/main" id="{A975DF35-FE67-293C-61E4-AE0679F453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B111C4-E102-3DCD-9EA7-5807776720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7EDA2C-21AF-4CD7-B69C-4BB3B13CC2BD}" type="slidenum">
              <a:rPr lang="en-US" smtClean="0"/>
              <a:t>‹#›</a:t>
            </a:fld>
            <a:endParaRPr lang="en-US"/>
          </a:p>
        </p:txBody>
      </p:sp>
    </p:spTree>
    <p:extLst>
      <p:ext uri="{BB962C8B-B14F-4D97-AF65-F5344CB8AC3E}">
        <p14:creationId xmlns:p14="http://schemas.microsoft.com/office/powerpoint/2010/main" val="3639790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8615E1-5D6D-48CF-AD07-8B84FA4FCCB4}"/>
              </a:ext>
            </a:extLst>
          </p:cNvPr>
          <p:cNvSpPr>
            <a:spLocks noGrp="1"/>
          </p:cNvSpPr>
          <p:nvPr>
            <p:ph type="title"/>
          </p:nvPr>
        </p:nvSpPr>
        <p:spPr>
          <a:xfrm>
            <a:off x="277092" y="201706"/>
            <a:ext cx="11637817" cy="132509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57D790-2770-4A00-BC9B-FA42651B62EE}"/>
              </a:ext>
            </a:extLst>
          </p:cNvPr>
          <p:cNvSpPr>
            <a:spLocks noGrp="1"/>
          </p:cNvSpPr>
          <p:nvPr>
            <p:ph type="body" idx="1"/>
          </p:nvPr>
        </p:nvSpPr>
        <p:spPr>
          <a:xfrm>
            <a:off x="277090" y="2085695"/>
            <a:ext cx="11637817" cy="4570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15451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xStyles>
    <p:titleStyle>
      <a:lvl1pPr algn="l" defTabSz="806867" rtl="0" eaLnBrk="1" latinLnBrk="0" hangingPunct="1">
        <a:lnSpc>
          <a:spcPct val="90000"/>
        </a:lnSpc>
        <a:spcBef>
          <a:spcPct val="0"/>
        </a:spcBef>
        <a:buNone/>
        <a:defRPr sz="3883" kern="1200">
          <a:solidFill>
            <a:schemeClr val="tx1"/>
          </a:solidFill>
          <a:latin typeface="Georgia Pro Cond Light" panose="02040306050405020303" pitchFamily="18" charset="0"/>
          <a:ea typeface="+mj-ea"/>
          <a:cs typeface="+mj-cs"/>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12">
          <p15:clr>
            <a:srgbClr val="F26B43"/>
          </p15:clr>
        </p15:guide>
        <p15:guide id="3" pos="4224">
          <p15:clr>
            <a:srgbClr val="F26B43"/>
          </p15:clr>
        </p15:guide>
        <p15:guide id="4" pos="144">
          <p15:clr>
            <a:srgbClr val="5ACBF0"/>
          </p15:clr>
        </p15:guide>
        <p15:guide id="6" pos="6192">
          <p15:clr>
            <a:srgbClr val="5ACBF0"/>
          </p15:clr>
        </p15:guide>
        <p15:guide id="8" orient="horz" pos="144">
          <p15:clr>
            <a:srgbClr val="5ACBF0"/>
          </p15:clr>
        </p15:guide>
        <p15:guide id="9" orient="horz" pos="4752">
          <p15:clr>
            <a:srgbClr val="5ACBF0"/>
          </p15:clr>
        </p15:guide>
        <p15:guide id="10" pos="1968">
          <p15:clr>
            <a:srgbClr val="5ACBF0"/>
          </p15:clr>
        </p15:guide>
        <p15:guide id="11" pos="2256">
          <p15:clr>
            <a:srgbClr val="5ACBF0"/>
          </p15:clr>
        </p15:guide>
        <p15:guide id="12" pos="4080">
          <p15:clr>
            <a:srgbClr val="5ACBF0"/>
          </p15:clr>
        </p15:guide>
        <p15:guide id="13" pos="4368">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3.jpeg"/><Relationship Id="rId7" Type="http://schemas.openxmlformats.org/officeDocument/2006/relationships/diagramColors" Target="../diagrams/colors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CF4C140-D076-2CD2-BD64-A9BA97282396}"/>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10473" r="11344"/>
          <a:stretch>
            <a:fillRect/>
          </a:stretch>
        </p:blipFill>
        <p:spPr>
          <a:xfrm>
            <a:off x="4217635" y="0"/>
            <a:ext cx="8038584" cy="6858000"/>
          </a:xfrm>
        </p:spPr>
      </p:pic>
      <p:sp>
        <p:nvSpPr>
          <p:cNvPr id="9" name="Rectangle 8">
            <a:extLst>
              <a:ext uri="{FF2B5EF4-FFF2-40B4-BE49-F238E27FC236}">
                <a16:creationId xmlns:a16="http://schemas.microsoft.com/office/drawing/2014/main" id="{27D5A576-2485-09EB-6D3E-6AC6A7A7B684}"/>
              </a:ext>
            </a:extLst>
          </p:cNvPr>
          <p:cNvSpPr/>
          <p:nvPr/>
        </p:nvSpPr>
        <p:spPr>
          <a:xfrm>
            <a:off x="0" y="0"/>
            <a:ext cx="4590862" cy="6858000"/>
          </a:xfrm>
          <a:prstGeom prst="rect">
            <a:avLst/>
          </a:prstGeom>
          <a:solidFill>
            <a:srgbClr val="2D4E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endParaRPr lang="en-US" sz="1588">
              <a:solidFill>
                <a:srgbClr val="FFFFFF"/>
              </a:solidFill>
              <a:latin typeface="Univers"/>
            </a:endParaRPr>
          </a:p>
        </p:txBody>
      </p:sp>
      <p:sp>
        <p:nvSpPr>
          <p:cNvPr id="11" name="Text Placeholder 10">
            <a:extLst>
              <a:ext uri="{FF2B5EF4-FFF2-40B4-BE49-F238E27FC236}">
                <a16:creationId xmlns:a16="http://schemas.microsoft.com/office/drawing/2014/main" id="{89B0D64E-0B0A-CD7D-B804-F1E6E283DB67}"/>
              </a:ext>
            </a:extLst>
          </p:cNvPr>
          <p:cNvSpPr>
            <a:spLocks noGrp="1"/>
          </p:cNvSpPr>
          <p:nvPr>
            <p:ph type="body" sz="quarter" idx="29"/>
          </p:nvPr>
        </p:nvSpPr>
        <p:spPr>
          <a:xfrm>
            <a:off x="6096000" y="3115340"/>
            <a:ext cx="6160220" cy="3755266"/>
          </a:xfrm>
          <a:solidFill>
            <a:srgbClr val="F9EAC3">
              <a:alpha val="60000"/>
            </a:srgbClr>
          </a:solidFill>
        </p:spPr>
        <p:txBody>
          <a:bodyPr/>
          <a:lstStyle/>
          <a:p>
            <a:endParaRPr lang="en-US" dirty="0"/>
          </a:p>
        </p:txBody>
      </p:sp>
      <p:sp>
        <p:nvSpPr>
          <p:cNvPr id="12" name="Text Placeholder 11">
            <a:extLst>
              <a:ext uri="{FF2B5EF4-FFF2-40B4-BE49-F238E27FC236}">
                <a16:creationId xmlns:a16="http://schemas.microsoft.com/office/drawing/2014/main" id="{FD398898-1FFE-DC0D-3A0F-5BDDC635C236}"/>
              </a:ext>
            </a:extLst>
          </p:cNvPr>
          <p:cNvSpPr>
            <a:spLocks noGrp="1"/>
          </p:cNvSpPr>
          <p:nvPr>
            <p:ph type="body" sz="quarter" idx="30"/>
          </p:nvPr>
        </p:nvSpPr>
        <p:spPr>
          <a:xfrm>
            <a:off x="7432157" y="3827724"/>
            <a:ext cx="4824063" cy="3042882"/>
          </a:xfrm>
        </p:spPr>
        <p:txBody>
          <a:bodyPr/>
          <a:lstStyle/>
          <a:p>
            <a:endParaRPr lang="en-US" dirty="0"/>
          </a:p>
        </p:txBody>
      </p:sp>
      <p:sp>
        <p:nvSpPr>
          <p:cNvPr id="7" name="Title 6">
            <a:extLst>
              <a:ext uri="{FF2B5EF4-FFF2-40B4-BE49-F238E27FC236}">
                <a16:creationId xmlns:a16="http://schemas.microsoft.com/office/drawing/2014/main" id="{7E8B0BF5-DED9-48AD-B791-79451DBD8FC1}"/>
              </a:ext>
            </a:extLst>
          </p:cNvPr>
          <p:cNvSpPr>
            <a:spLocks noGrp="1"/>
          </p:cNvSpPr>
          <p:nvPr>
            <p:ph type="title"/>
          </p:nvPr>
        </p:nvSpPr>
        <p:spPr>
          <a:xfrm>
            <a:off x="206202" y="-558415"/>
            <a:ext cx="4131264" cy="3332019"/>
          </a:xfrm>
        </p:spPr>
        <p:txBody>
          <a:bodyPr>
            <a:normAutofit/>
          </a:bodyPr>
          <a:lstStyle/>
          <a:p>
            <a:pPr algn="ctr">
              <a:lnSpc>
                <a:spcPct val="100000"/>
              </a:lnSpc>
            </a:pPr>
            <a:r>
              <a:rPr lang="en-US" sz="4800" dirty="0">
                <a:latin typeface="Book Antiqua" panose="02040602050305030304" pitchFamily="18" charset="0"/>
                <a:ea typeface="Calibri" panose="020F0502020204030204" pitchFamily="34" charset="0"/>
                <a:cs typeface="Centaur Now Text" panose="020F0502020204030204" pitchFamily="2" charset="0"/>
              </a:rPr>
              <a:t>VILLAGE</a:t>
            </a:r>
            <a:br>
              <a:rPr lang="en-US" sz="4800" dirty="0">
                <a:latin typeface="Book Antiqua" panose="02040602050305030304" pitchFamily="18" charset="0"/>
                <a:ea typeface="Calibri" panose="020F0502020204030204" pitchFamily="34" charset="0"/>
                <a:cs typeface="Centaur Now Text" panose="020F0502020204030204" pitchFamily="2" charset="0"/>
              </a:rPr>
            </a:br>
            <a:r>
              <a:rPr lang="en-US" sz="4800" dirty="0">
                <a:latin typeface="Book Antiqua" panose="02040602050305030304" pitchFamily="18" charset="0"/>
                <a:ea typeface="Calibri" panose="020F0502020204030204" pitchFamily="34" charset="0"/>
                <a:cs typeface="Centaur Now Text" panose="020F0502020204030204" pitchFamily="2" charset="0"/>
              </a:rPr>
              <a:t> OF NORTHPORT</a:t>
            </a:r>
          </a:p>
        </p:txBody>
      </p:sp>
      <p:cxnSp>
        <p:nvCxnSpPr>
          <p:cNvPr id="26" name="Straight Connector 25">
            <a:extLst>
              <a:ext uri="{FF2B5EF4-FFF2-40B4-BE49-F238E27FC236}">
                <a16:creationId xmlns:a16="http://schemas.microsoft.com/office/drawing/2014/main" id="{96B48A58-26CD-48F4-A0B0-DE7D3C692D18}"/>
              </a:ext>
              <a:ext uri="{C183D7F6-B498-43B3-948B-1728B52AA6E4}">
                <adec:decorative xmlns:adec="http://schemas.microsoft.com/office/drawing/2017/decorative" val="1"/>
              </a:ext>
            </a:extLst>
          </p:cNvPr>
          <p:cNvCxnSpPr>
            <a:cxnSpLocks/>
          </p:cNvCxnSpPr>
          <p:nvPr/>
        </p:nvCxnSpPr>
        <p:spPr>
          <a:xfrm>
            <a:off x="4817152" y="4382468"/>
            <a:ext cx="88526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6">
            <a:extLst>
              <a:ext uri="{FF2B5EF4-FFF2-40B4-BE49-F238E27FC236}">
                <a16:creationId xmlns:a16="http://schemas.microsoft.com/office/drawing/2014/main" id="{4B24A2B2-589A-9279-3DE5-1C44D4EB231B}"/>
              </a:ext>
            </a:extLst>
          </p:cNvPr>
          <p:cNvSpPr>
            <a:spLocks noGrp="1"/>
          </p:cNvSpPr>
          <p:nvPr>
            <p:ph type="body" sz="quarter" idx="26"/>
          </p:nvPr>
        </p:nvSpPr>
        <p:spPr>
          <a:xfrm>
            <a:off x="4307050" y="3033619"/>
            <a:ext cx="6656074" cy="3836987"/>
          </a:xfrm>
        </p:spPr>
        <p:txBody>
          <a:bodyPr>
            <a:normAutofit fontScale="77500" lnSpcReduction="20000"/>
          </a:bodyPr>
          <a:lstStyle/>
          <a:p>
            <a:pPr algn="ctr"/>
            <a:r>
              <a:rPr lang="en-US" sz="4800" dirty="0">
                <a:latin typeface="Aptos Display" panose="020B0004020202020204" pitchFamily="34" charset="0"/>
                <a:ea typeface="Calibri" panose="020F0502020204030204" pitchFamily="34" charset="0"/>
                <a:cs typeface="Calibri" panose="020F0502020204030204" pitchFamily="34" charset="0"/>
              </a:rPr>
              <a:t>e of Northport Comprehensive Plan</a:t>
            </a:r>
          </a:p>
        </p:txBody>
      </p:sp>
      <p:sp>
        <p:nvSpPr>
          <p:cNvPr id="8" name="TextBox 7">
            <a:extLst>
              <a:ext uri="{FF2B5EF4-FFF2-40B4-BE49-F238E27FC236}">
                <a16:creationId xmlns:a16="http://schemas.microsoft.com/office/drawing/2014/main" id="{B904D4C1-9AEB-9151-5DA8-92C89B219889}"/>
              </a:ext>
            </a:extLst>
          </p:cNvPr>
          <p:cNvSpPr txBox="1"/>
          <p:nvPr/>
        </p:nvSpPr>
        <p:spPr>
          <a:xfrm>
            <a:off x="-76693" y="3232981"/>
            <a:ext cx="4697054" cy="1200329"/>
          </a:xfrm>
          <a:prstGeom prst="rect">
            <a:avLst/>
          </a:prstGeom>
          <a:noFill/>
        </p:spPr>
        <p:txBody>
          <a:bodyPr wrap="square" rtlCol="0">
            <a:spAutoFit/>
          </a:bodyPr>
          <a:lstStyle/>
          <a:p>
            <a:pPr algn="ctr"/>
            <a:r>
              <a:rPr lang="en-US" sz="3600" dirty="0">
                <a:solidFill>
                  <a:schemeClr val="bg1"/>
                </a:solidFill>
                <a:latin typeface="Avenir Next LT Pro" panose="020B0504020202020204" pitchFamily="34" charset="0"/>
                <a:ea typeface="Sans Serif Collection" panose="020B0502040504020204" pitchFamily="34" charset="0"/>
                <a:cs typeface="Sans Serif Collection" panose="020B0502040504020204" pitchFamily="34" charset="0"/>
              </a:rPr>
              <a:t>COMPREHENSIVE PLAN </a:t>
            </a:r>
          </a:p>
        </p:txBody>
      </p:sp>
      <p:cxnSp>
        <p:nvCxnSpPr>
          <p:cNvPr id="20" name="Straight Connector 19">
            <a:extLst>
              <a:ext uri="{FF2B5EF4-FFF2-40B4-BE49-F238E27FC236}">
                <a16:creationId xmlns:a16="http://schemas.microsoft.com/office/drawing/2014/main" id="{8960C7E2-56D9-9315-F14D-DA1B939794FF}"/>
              </a:ext>
            </a:extLst>
          </p:cNvPr>
          <p:cNvCxnSpPr>
            <a:cxnSpLocks/>
          </p:cNvCxnSpPr>
          <p:nvPr/>
        </p:nvCxnSpPr>
        <p:spPr>
          <a:xfrm>
            <a:off x="694591" y="3033619"/>
            <a:ext cx="3317358" cy="0"/>
          </a:xfrm>
          <a:prstGeom prst="line">
            <a:avLst/>
          </a:prstGeom>
          <a:ln>
            <a:solidFill>
              <a:srgbClr val="F9EAC3"/>
            </a:solidFill>
          </a:ln>
        </p:spPr>
        <p:style>
          <a:lnRef idx="1">
            <a:schemeClr val="accent1"/>
          </a:lnRef>
          <a:fillRef idx="0">
            <a:schemeClr val="accent1"/>
          </a:fillRef>
          <a:effectRef idx="0">
            <a:schemeClr val="accent1"/>
          </a:effectRef>
          <a:fontRef idx="minor">
            <a:schemeClr val="tx1"/>
          </a:fontRef>
        </p:style>
      </p:cxnSp>
      <p:pic>
        <p:nvPicPr>
          <p:cNvPr id="2" name="Picture 3">
            <a:extLst>
              <a:ext uri="{FF2B5EF4-FFF2-40B4-BE49-F238E27FC236}">
                <a16:creationId xmlns:a16="http://schemas.microsoft.com/office/drawing/2014/main" id="{EA37D8B9-474C-48A6-DF3B-FACE5ED99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104" y="5461167"/>
            <a:ext cx="1082654" cy="10808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C51C1C2F-D1C6-A996-B905-0DF44B313D70}"/>
              </a:ext>
            </a:extLst>
          </p:cNvPr>
          <p:cNvSpPr txBox="1"/>
          <p:nvPr/>
        </p:nvSpPr>
        <p:spPr>
          <a:xfrm>
            <a:off x="810432" y="4322781"/>
            <a:ext cx="3143678" cy="800219"/>
          </a:xfrm>
          <a:prstGeom prst="rect">
            <a:avLst/>
          </a:prstGeom>
          <a:noFill/>
        </p:spPr>
        <p:txBody>
          <a:bodyPr wrap="square" rtlCol="0">
            <a:spAutoFit/>
          </a:bodyPr>
          <a:lstStyle/>
          <a:p>
            <a:pPr algn="ctr"/>
            <a:endParaRPr lang="en-US" dirty="0">
              <a:solidFill>
                <a:schemeClr val="bg1"/>
              </a:solidFill>
              <a:latin typeface="Avenir Next LT Pro" panose="020B0504020202020204" pitchFamily="34" charset="0"/>
              <a:ea typeface="Sans Serif Collection" panose="020B0502040504020204" pitchFamily="34" charset="0"/>
              <a:cs typeface="Sans Serif Collection" panose="020B0502040504020204" pitchFamily="34" charset="0"/>
            </a:endParaRPr>
          </a:p>
          <a:p>
            <a:pPr algn="ctr"/>
            <a:r>
              <a:rPr lang="en-US" sz="2800" dirty="0">
                <a:solidFill>
                  <a:schemeClr val="bg1"/>
                </a:solidFill>
                <a:latin typeface="Avenir Next LT Pro" panose="020B0504020202020204" pitchFamily="34" charset="0"/>
                <a:ea typeface="Sans Serif Collection" panose="020B0502040504020204" pitchFamily="34" charset="0"/>
                <a:cs typeface="Sans Serif Collection" panose="020B0502040504020204" pitchFamily="34" charset="0"/>
              </a:rPr>
              <a:t>2026 DRAFT </a:t>
            </a:r>
            <a:endParaRPr lang="en-US" sz="2800" dirty="0">
              <a:latin typeface="Avenir Next LT Pro" panose="020B0504020202020204" pitchFamily="34" charset="0"/>
              <a:ea typeface="Sans Serif Collection" panose="020B0502040504020204" pitchFamily="34" charset="0"/>
              <a:cs typeface="Sans Serif Collection" panose="020B0502040504020204" pitchFamily="34" charset="0"/>
            </a:endParaRPr>
          </a:p>
        </p:txBody>
      </p:sp>
    </p:spTree>
    <p:extLst>
      <p:ext uri="{BB962C8B-B14F-4D97-AF65-F5344CB8AC3E}">
        <p14:creationId xmlns:p14="http://schemas.microsoft.com/office/powerpoint/2010/main" val="212202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B0528-8304-BBDA-CCD4-21972DD08979}"/>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C8302D5D-B836-1479-8EB9-3E4290E11A6C}"/>
              </a:ext>
            </a:extLst>
          </p:cNvPr>
          <p:cNvSpPr/>
          <p:nvPr/>
        </p:nvSpPr>
        <p:spPr>
          <a:xfrm>
            <a:off x="1585913" y="1543050"/>
            <a:ext cx="2971800" cy="776352"/>
          </a:xfrm>
          <a:prstGeom prst="ellipse">
            <a:avLst/>
          </a:prstGeom>
          <a:solidFill>
            <a:srgbClr val="F9E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8E49C68-D4F0-75DF-BD46-4213D9EFC01A}"/>
              </a:ext>
            </a:extLst>
          </p:cNvPr>
          <p:cNvSpPr txBox="1">
            <a:spLocks/>
          </p:cNvSpPr>
          <p:nvPr/>
        </p:nvSpPr>
        <p:spPr>
          <a:xfrm>
            <a:off x="531731" y="32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PARKING STUDY </a:t>
            </a:r>
            <a:endParaRPr lang="en-US" sz="3200" dirty="0">
              <a:solidFill>
                <a:srgbClr val="2D4E6B"/>
              </a:solidFill>
              <a:latin typeface="Avenir Next LT Pro" panose="020B0504020202020204" pitchFamily="34" charset="0"/>
            </a:endParaRPr>
          </a:p>
        </p:txBody>
      </p:sp>
      <p:cxnSp>
        <p:nvCxnSpPr>
          <p:cNvPr id="5" name="Straight Connector 4">
            <a:extLst>
              <a:ext uri="{FF2B5EF4-FFF2-40B4-BE49-F238E27FC236}">
                <a16:creationId xmlns:a16="http://schemas.microsoft.com/office/drawing/2014/main" id="{16388900-1958-25CB-3CE7-95373A0B4242}"/>
              </a:ext>
            </a:extLst>
          </p:cNvPr>
          <p:cNvCxnSpPr>
            <a:cxnSpLocks/>
          </p:cNvCxnSpPr>
          <p:nvPr/>
        </p:nvCxnSpPr>
        <p:spPr>
          <a:xfrm>
            <a:off x="658368" y="993839"/>
            <a:ext cx="7356920"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FC9178C-6A5C-869A-9215-50CE31DF23DE}"/>
              </a:ext>
            </a:extLst>
          </p:cNvPr>
          <p:cNvSpPr txBox="1"/>
          <p:nvPr/>
        </p:nvSpPr>
        <p:spPr>
          <a:xfrm>
            <a:off x="1885565" y="1725387"/>
            <a:ext cx="4773935" cy="1785104"/>
          </a:xfrm>
          <a:prstGeom prst="rect">
            <a:avLst/>
          </a:prstGeom>
          <a:noFill/>
        </p:spPr>
        <p:txBody>
          <a:bodyPr wrap="square" rtlCol="0">
            <a:spAutoFit/>
          </a:bodyPr>
          <a:lstStyle/>
          <a:p>
            <a:r>
              <a:rPr lang="en-US" sz="2000" dirty="0">
                <a:solidFill>
                  <a:srgbClr val="2D4E6B"/>
                </a:solidFill>
                <a:latin typeface="Avenir Next LT Pro" panose="020B0504020202020204" pitchFamily="34" charset="0"/>
                <a:ea typeface="+mj-ea"/>
                <a:cs typeface="+mj-cs"/>
              </a:rPr>
              <a:t>Public Parking Lots </a:t>
            </a:r>
          </a:p>
          <a:p>
            <a:endParaRPr lang="en-US" dirty="0"/>
          </a:p>
          <a:p>
            <a:r>
              <a:rPr lang="en-US" dirty="0"/>
              <a:t>	</a:t>
            </a:r>
          </a:p>
          <a:p>
            <a:pPr marL="800100" lvl="1"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pic>
        <p:nvPicPr>
          <p:cNvPr id="6" name="Picture 5">
            <a:extLst>
              <a:ext uri="{FF2B5EF4-FFF2-40B4-BE49-F238E27FC236}">
                <a16:creationId xmlns:a16="http://schemas.microsoft.com/office/drawing/2014/main" id="{C9F5CF1A-9333-602C-B4B4-F10216B05303}"/>
              </a:ext>
            </a:extLst>
          </p:cNvPr>
          <p:cNvPicPr>
            <a:picLocks noChangeAspect="1"/>
          </p:cNvPicPr>
          <p:nvPr/>
        </p:nvPicPr>
        <p:blipFill>
          <a:blip r:embed="rId3"/>
          <a:stretch>
            <a:fillRect/>
          </a:stretch>
        </p:blipFill>
        <p:spPr>
          <a:xfrm>
            <a:off x="6343651" y="128421"/>
            <a:ext cx="5741665" cy="3749743"/>
          </a:xfrm>
          <a:prstGeom prst="rect">
            <a:avLst/>
          </a:prstGeom>
        </p:spPr>
      </p:pic>
      <p:pic>
        <p:nvPicPr>
          <p:cNvPr id="9" name="Picture 8">
            <a:extLst>
              <a:ext uri="{FF2B5EF4-FFF2-40B4-BE49-F238E27FC236}">
                <a16:creationId xmlns:a16="http://schemas.microsoft.com/office/drawing/2014/main" id="{5CB3EE3A-C0EC-AF6E-9D33-607AB24DE40D}"/>
              </a:ext>
            </a:extLst>
          </p:cNvPr>
          <p:cNvPicPr>
            <a:picLocks noChangeAspect="1"/>
          </p:cNvPicPr>
          <p:nvPr/>
        </p:nvPicPr>
        <p:blipFill>
          <a:blip r:embed="rId4"/>
          <a:stretch>
            <a:fillRect/>
          </a:stretch>
        </p:blipFill>
        <p:spPr>
          <a:xfrm>
            <a:off x="151204" y="2891552"/>
            <a:ext cx="6192447" cy="3838027"/>
          </a:xfrm>
          <a:prstGeom prst="rect">
            <a:avLst/>
          </a:prstGeom>
        </p:spPr>
      </p:pic>
      <p:pic>
        <p:nvPicPr>
          <p:cNvPr id="15" name="Picture 14">
            <a:extLst>
              <a:ext uri="{FF2B5EF4-FFF2-40B4-BE49-F238E27FC236}">
                <a16:creationId xmlns:a16="http://schemas.microsoft.com/office/drawing/2014/main" id="{2BC66403-E561-6749-BF13-3473A6D86A27}"/>
              </a:ext>
            </a:extLst>
          </p:cNvPr>
          <p:cNvPicPr>
            <a:picLocks noChangeAspect="1"/>
          </p:cNvPicPr>
          <p:nvPr/>
        </p:nvPicPr>
        <p:blipFill>
          <a:blip r:embed="rId5"/>
          <a:stretch>
            <a:fillRect/>
          </a:stretch>
        </p:blipFill>
        <p:spPr>
          <a:xfrm>
            <a:off x="8298429" y="3878164"/>
            <a:ext cx="1945710" cy="2802276"/>
          </a:xfrm>
          <a:prstGeom prst="rect">
            <a:avLst/>
          </a:prstGeom>
        </p:spPr>
      </p:pic>
    </p:spTree>
    <p:extLst>
      <p:ext uri="{BB962C8B-B14F-4D97-AF65-F5344CB8AC3E}">
        <p14:creationId xmlns:p14="http://schemas.microsoft.com/office/powerpoint/2010/main" val="1095725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F5A2935-A744-9A6A-2A0D-B6D7E7C00FBB}"/>
              </a:ext>
            </a:extLst>
          </p:cNvPr>
          <p:cNvSpPr/>
          <p:nvPr/>
        </p:nvSpPr>
        <p:spPr>
          <a:xfrm>
            <a:off x="6863358" y="4733991"/>
            <a:ext cx="4952405" cy="1066734"/>
          </a:xfrm>
          <a:prstGeom prst="rect">
            <a:avLst/>
          </a:prstGeom>
          <a:solidFill>
            <a:srgbClr val="D4E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969AE5E-BD66-0322-6D6C-16469232FBC4}"/>
              </a:ext>
            </a:extLst>
          </p:cNvPr>
          <p:cNvPicPr>
            <a:picLocks noChangeAspect="1"/>
          </p:cNvPicPr>
          <p:nvPr/>
        </p:nvPicPr>
        <p:blipFill>
          <a:blip r:embed="rId3"/>
          <a:stretch>
            <a:fillRect/>
          </a:stretch>
        </p:blipFill>
        <p:spPr>
          <a:xfrm>
            <a:off x="57150" y="3715548"/>
            <a:ext cx="6305550" cy="3142452"/>
          </a:xfrm>
          <a:prstGeom prst="rect">
            <a:avLst/>
          </a:prstGeom>
        </p:spPr>
      </p:pic>
      <p:sp>
        <p:nvSpPr>
          <p:cNvPr id="4" name="Title 1">
            <a:extLst>
              <a:ext uri="{FF2B5EF4-FFF2-40B4-BE49-F238E27FC236}">
                <a16:creationId xmlns:a16="http://schemas.microsoft.com/office/drawing/2014/main" id="{8AA4AAC2-DD48-4568-C77A-7BD245F4B387}"/>
              </a:ext>
            </a:extLst>
          </p:cNvPr>
          <p:cNvSpPr txBox="1">
            <a:spLocks/>
          </p:cNvSpPr>
          <p:nvPr/>
        </p:nvSpPr>
        <p:spPr>
          <a:xfrm>
            <a:off x="531731" y="32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PARKING STUDY </a:t>
            </a:r>
            <a:endParaRPr lang="en-US" sz="3200" dirty="0">
              <a:solidFill>
                <a:srgbClr val="2D4E6B"/>
              </a:solidFill>
              <a:latin typeface="Avenir Next LT Pro" panose="020B0504020202020204" pitchFamily="34" charset="0"/>
            </a:endParaRPr>
          </a:p>
        </p:txBody>
      </p:sp>
      <p:cxnSp>
        <p:nvCxnSpPr>
          <p:cNvPr id="5" name="Straight Connector 4">
            <a:extLst>
              <a:ext uri="{FF2B5EF4-FFF2-40B4-BE49-F238E27FC236}">
                <a16:creationId xmlns:a16="http://schemas.microsoft.com/office/drawing/2014/main" id="{ECD8D404-6805-4CB4-20F4-28413F0C82B2}"/>
              </a:ext>
            </a:extLst>
          </p:cNvPr>
          <p:cNvCxnSpPr>
            <a:cxnSpLocks/>
          </p:cNvCxnSpPr>
          <p:nvPr/>
        </p:nvCxnSpPr>
        <p:spPr>
          <a:xfrm>
            <a:off x="658368" y="993839"/>
            <a:ext cx="7356920"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A49F841A-6AF4-EA14-546F-99FD3828C20F}"/>
              </a:ext>
            </a:extLst>
          </p:cNvPr>
          <p:cNvPicPr>
            <a:picLocks noChangeAspect="1"/>
          </p:cNvPicPr>
          <p:nvPr/>
        </p:nvPicPr>
        <p:blipFill>
          <a:blip r:embed="rId4"/>
          <a:stretch>
            <a:fillRect/>
          </a:stretch>
        </p:blipFill>
        <p:spPr>
          <a:xfrm>
            <a:off x="5729288" y="-65145"/>
            <a:ext cx="6462712" cy="3923475"/>
          </a:xfrm>
          <a:prstGeom prst="rect">
            <a:avLst/>
          </a:prstGeom>
        </p:spPr>
      </p:pic>
      <p:sp>
        <p:nvSpPr>
          <p:cNvPr id="14" name="TextBox 13">
            <a:extLst>
              <a:ext uri="{FF2B5EF4-FFF2-40B4-BE49-F238E27FC236}">
                <a16:creationId xmlns:a16="http://schemas.microsoft.com/office/drawing/2014/main" id="{57254AE9-728D-02A2-1D0D-690220DC72D4}"/>
              </a:ext>
            </a:extLst>
          </p:cNvPr>
          <p:cNvSpPr txBox="1"/>
          <p:nvPr/>
        </p:nvSpPr>
        <p:spPr>
          <a:xfrm>
            <a:off x="6863358" y="4733991"/>
            <a:ext cx="4952405" cy="954107"/>
          </a:xfrm>
          <a:prstGeom prst="rect">
            <a:avLst/>
          </a:prstGeom>
          <a:noFill/>
        </p:spPr>
        <p:txBody>
          <a:bodyPr wrap="square">
            <a:spAutoFit/>
          </a:bodyPr>
          <a:lstStyle/>
          <a:p>
            <a:pPr algn="just"/>
            <a:r>
              <a:rPr lang="en-US" sz="1400" b="0" i="0" u="none" strike="noStrike" baseline="0" dirty="0">
                <a:solidFill>
                  <a:srgbClr val="171717"/>
                </a:solidFill>
                <a:latin typeface="Calibri" panose="020F0502020204030204" pitchFamily="34" charset="0"/>
              </a:rPr>
              <a:t>Parking counts were conducted across 29 on-street parking sections within the Village of Northport downtown area, labeled Sections A through DD</a:t>
            </a:r>
            <a:r>
              <a:rPr lang="en-US" sz="1400" dirty="0">
                <a:solidFill>
                  <a:srgbClr val="171717"/>
                </a:solidFill>
                <a:latin typeface="Calibri" panose="020F0502020204030204" pitchFamily="34" charset="0"/>
              </a:rPr>
              <a:t>. </a:t>
            </a:r>
            <a:r>
              <a:rPr lang="en-US" sz="1400" b="0" i="0" u="none" strike="noStrike" baseline="0" dirty="0">
                <a:solidFill>
                  <a:srgbClr val="171717"/>
                </a:solidFill>
                <a:latin typeface="Calibri" panose="020F0502020204030204" pitchFamily="34" charset="0"/>
              </a:rPr>
              <a:t>331 on-street parking stalls were analyzed. </a:t>
            </a:r>
            <a:endParaRPr lang="en-US" sz="1400" dirty="0"/>
          </a:p>
        </p:txBody>
      </p:sp>
      <p:sp>
        <p:nvSpPr>
          <p:cNvPr id="15" name="Oval 14">
            <a:extLst>
              <a:ext uri="{FF2B5EF4-FFF2-40B4-BE49-F238E27FC236}">
                <a16:creationId xmlns:a16="http://schemas.microsoft.com/office/drawing/2014/main" id="{95942996-EFA3-91BC-4F81-F61E61363EC8}"/>
              </a:ext>
            </a:extLst>
          </p:cNvPr>
          <p:cNvSpPr/>
          <p:nvPr/>
        </p:nvSpPr>
        <p:spPr>
          <a:xfrm>
            <a:off x="1585913" y="1800227"/>
            <a:ext cx="2971800" cy="776352"/>
          </a:xfrm>
          <a:prstGeom prst="ellipse">
            <a:avLst/>
          </a:prstGeom>
          <a:solidFill>
            <a:srgbClr val="F9E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4B31FFE-D328-DCD0-5694-F62E2F6346C2}"/>
              </a:ext>
            </a:extLst>
          </p:cNvPr>
          <p:cNvSpPr txBox="1"/>
          <p:nvPr/>
        </p:nvSpPr>
        <p:spPr>
          <a:xfrm>
            <a:off x="1885565" y="1982564"/>
            <a:ext cx="4773935" cy="1785104"/>
          </a:xfrm>
          <a:prstGeom prst="rect">
            <a:avLst/>
          </a:prstGeom>
          <a:noFill/>
        </p:spPr>
        <p:txBody>
          <a:bodyPr wrap="square" rtlCol="0">
            <a:spAutoFit/>
          </a:bodyPr>
          <a:lstStyle/>
          <a:p>
            <a:r>
              <a:rPr lang="en-US" sz="2000" dirty="0">
                <a:solidFill>
                  <a:srgbClr val="2D4E6B"/>
                </a:solidFill>
                <a:latin typeface="Avenir Next LT Pro" panose="020B0504020202020204" pitchFamily="34" charset="0"/>
                <a:ea typeface="+mj-ea"/>
                <a:cs typeface="+mj-cs"/>
              </a:rPr>
              <a:t>On-Street Parking</a:t>
            </a:r>
          </a:p>
          <a:p>
            <a:endParaRPr lang="en-US" dirty="0"/>
          </a:p>
          <a:p>
            <a:r>
              <a:rPr lang="en-US" dirty="0"/>
              <a:t>	</a:t>
            </a:r>
          </a:p>
          <a:p>
            <a:pPr marL="800100" lvl="1"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1842450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4690D-0D2F-C5E8-39FA-D019ECE1673D}"/>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6DD57781-0948-CBB2-4DF5-C85BD0002249}"/>
              </a:ext>
            </a:extLst>
          </p:cNvPr>
          <p:cNvSpPr/>
          <p:nvPr/>
        </p:nvSpPr>
        <p:spPr>
          <a:xfrm>
            <a:off x="531731" y="2172719"/>
            <a:ext cx="3868819" cy="4278088"/>
          </a:xfrm>
          <a:prstGeom prst="rect">
            <a:avLst/>
          </a:prstGeom>
          <a:solidFill>
            <a:srgbClr val="D4E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A89D636-F22C-2BCE-AB43-26533A581680}"/>
              </a:ext>
            </a:extLst>
          </p:cNvPr>
          <p:cNvSpPr/>
          <p:nvPr/>
        </p:nvSpPr>
        <p:spPr>
          <a:xfrm>
            <a:off x="531731" y="1216486"/>
            <a:ext cx="3868819" cy="738659"/>
          </a:xfrm>
          <a:prstGeom prst="rect">
            <a:avLst/>
          </a:prstGeom>
          <a:solidFill>
            <a:srgbClr val="F9E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D35A992-7D34-AA37-7623-73CAD87B7869}"/>
              </a:ext>
            </a:extLst>
          </p:cNvPr>
          <p:cNvSpPr txBox="1">
            <a:spLocks/>
          </p:cNvSpPr>
          <p:nvPr/>
        </p:nvSpPr>
        <p:spPr>
          <a:xfrm>
            <a:off x="531731" y="32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TRANSPORTATION STUDY </a:t>
            </a:r>
            <a:endParaRPr lang="en-US" sz="3200" dirty="0">
              <a:solidFill>
                <a:srgbClr val="2D4E6B"/>
              </a:solidFill>
              <a:latin typeface="Avenir Next LT Pro" panose="020B0504020202020204" pitchFamily="34" charset="0"/>
            </a:endParaRPr>
          </a:p>
        </p:txBody>
      </p:sp>
      <p:cxnSp>
        <p:nvCxnSpPr>
          <p:cNvPr id="5" name="Straight Connector 4">
            <a:extLst>
              <a:ext uri="{FF2B5EF4-FFF2-40B4-BE49-F238E27FC236}">
                <a16:creationId xmlns:a16="http://schemas.microsoft.com/office/drawing/2014/main" id="{312C6358-CDC4-3E1C-A8CC-489609E8AB83}"/>
              </a:ext>
            </a:extLst>
          </p:cNvPr>
          <p:cNvCxnSpPr>
            <a:cxnSpLocks/>
          </p:cNvCxnSpPr>
          <p:nvPr/>
        </p:nvCxnSpPr>
        <p:spPr>
          <a:xfrm>
            <a:off x="658368" y="993839"/>
            <a:ext cx="7356920"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49649F6-F4F2-D1BB-111F-D53072D0D8A2}"/>
              </a:ext>
            </a:extLst>
          </p:cNvPr>
          <p:cNvSpPr txBox="1"/>
          <p:nvPr/>
        </p:nvSpPr>
        <p:spPr>
          <a:xfrm>
            <a:off x="531731" y="2177796"/>
            <a:ext cx="3057316" cy="4924425"/>
          </a:xfrm>
          <a:prstGeom prst="rect">
            <a:avLst/>
          </a:prstGeom>
          <a:noFill/>
        </p:spPr>
        <p:txBody>
          <a:bodyPr wrap="square" rtlCol="0">
            <a:spAutoFit/>
          </a:bodyPr>
          <a:lstStyle/>
          <a:p>
            <a:r>
              <a:rPr lang="en-US" u="sng" dirty="0">
                <a:solidFill>
                  <a:srgbClr val="2D4E6B"/>
                </a:solidFill>
                <a:latin typeface="Avenir Next LT Pro" panose="020B0504020202020204" pitchFamily="34" charset="0"/>
              </a:rPr>
              <a:t>Table of Contents </a:t>
            </a:r>
            <a:endParaRPr lang="en-US" dirty="0"/>
          </a:p>
          <a:p>
            <a:pPr marL="342900" indent="-342900">
              <a:buAutoNum type="arabicPeriod"/>
            </a:pPr>
            <a:r>
              <a:rPr lang="en-US" sz="1400" dirty="0">
                <a:solidFill>
                  <a:srgbClr val="2D4E6B"/>
                </a:solidFill>
              </a:rPr>
              <a:t>Transportation Planning </a:t>
            </a:r>
          </a:p>
          <a:p>
            <a:pPr marL="342900" indent="-342900">
              <a:buAutoNum type="arabicPeriod"/>
            </a:pPr>
            <a:r>
              <a:rPr lang="en-US" sz="1400" dirty="0">
                <a:solidFill>
                  <a:srgbClr val="2D4E6B"/>
                </a:solidFill>
              </a:rPr>
              <a:t>Commuting Patterns </a:t>
            </a:r>
          </a:p>
          <a:p>
            <a:pPr marL="342900" indent="-342900">
              <a:buAutoNum type="arabicPeriod"/>
            </a:pPr>
            <a:r>
              <a:rPr lang="en-US" sz="1400" dirty="0">
                <a:solidFill>
                  <a:srgbClr val="2D4E6B"/>
                </a:solidFill>
              </a:rPr>
              <a:t>Roads</a:t>
            </a:r>
          </a:p>
          <a:p>
            <a:pPr marL="342900" indent="-342900">
              <a:buAutoNum type="arabicPeriod"/>
            </a:pPr>
            <a:r>
              <a:rPr lang="en-US" sz="1400" dirty="0">
                <a:solidFill>
                  <a:srgbClr val="2D4E6B"/>
                </a:solidFill>
              </a:rPr>
              <a:t>Public Transportation </a:t>
            </a:r>
          </a:p>
          <a:p>
            <a:pPr marL="342900" indent="-342900">
              <a:buAutoNum type="arabicPeriod"/>
            </a:pPr>
            <a:r>
              <a:rPr lang="en-US" sz="1400" dirty="0">
                <a:solidFill>
                  <a:srgbClr val="2D4E6B"/>
                </a:solidFill>
              </a:rPr>
              <a:t>Pedestrian Systems </a:t>
            </a:r>
          </a:p>
          <a:p>
            <a:pPr marL="342900" indent="-342900">
              <a:buAutoNum type="arabicPeriod"/>
            </a:pPr>
            <a:r>
              <a:rPr lang="en-US" sz="1400" dirty="0">
                <a:solidFill>
                  <a:srgbClr val="2D4E6B"/>
                </a:solidFill>
              </a:rPr>
              <a:t>Parking </a:t>
            </a:r>
          </a:p>
          <a:p>
            <a:pPr marL="342900" indent="-342900">
              <a:buAutoNum type="arabicPeriod"/>
            </a:pPr>
            <a:r>
              <a:rPr lang="en-US" sz="1400" dirty="0">
                <a:solidFill>
                  <a:srgbClr val="2D4E6B"/>
                </a:solidFill>
              </a:rPr>
              <a:t>Transportation Study </a:t>
            </a:r>
          </a:p>
          <a:p>
            <a:pPr marL="800100" lvl="1" indent="-342900">
              <a:buAutoNum type="arabicPeriod"/>
            </a:pPr>
            <a:r>
              <a:rPr lang="en-US" sz="1400" dirty="0">
                <a:solidFill>
                  <a:srgbClr val="2D4E6B"/>
                </a:solidFill>
              </a:rPr>
              <a:t>Methodology </a:t>
            </a:r>
          </a:p>
          <a:p>
            <a:pPr marL="800100" lvl="1" indent="-342900">
              <a:buAutoNum type="arabicPeriod"/>
            </a:pPr>
            <a:r>
              <a:rPr lang="en-US" sz="1400" dirty="0">
                <a:solidFill>
                  <a:srgbClr val="2D4E6B"/>
                </a:solidFill>
              </a:rPr>
              <a:t>Intersections </a:t>
            </a:r>
          </a:p>
          <a:p>
            <a:pPr marL="800100" lvl="1" indent="-342900">
              <a:buAutoNum type="arabicPeriod"/>
            </a:pPr>
            <a:r>
              <a:rPr lang="en-US" sz="1400" dirty="0">
                <a:solidFill>
                  <a:srgbClr val="2D4E6B"/>
                </a:solidFill>
              </a:rPr>
              <a:t>Turning Movement Counts </a:t>
            </a:r>
          </a:p>
          <a:p>
            <a:pPr marL="800100" lvl="1" indent="-342900">
              <a:buAutoNum type="arabicPeriod"/>
            </a:pPr>
            <a:r>
              <a:rPr lang="en-US" sz="1400" dirty="0">
                <a:solidFill>
                  <a:srgbClr val="2D4E6B"/>
                </a:solidFill>
              </a:rPr>
              <a:t>Turning Movement Count Analysis 	</a:t>
            </a:r>
          </a:p>
          <a:p>
            <a:pPr marL="800100" lvl="1" indent="-342900">
              <a:buFontTx/>
              <a:buAutoNum type="arabicPeriod"/>
            </a:pPr>
            <a:r>
              <a:rPr lang="en-US" sz="1400" dirty="0">
                <a:solidFill>
                  <a:srgbClr val="2D4E6B"/>
                </a:solidFill>
              </a:rPr>
              <a:t>Turning Movement Count Conclusions</a:t>
            </a:r>
          </a:p>
          <a:p>
            <a:pPr marL="800100" lvl="1" indent="-342900">
              <a:buFontTx/>
              <a:buAutoNum type="arabicPeriod"/>
            </a:pPr>
            <a:r>
              <a:rPr lang="en-US" sz="1400" dirty="0">
                <a:solidFill>
                  <a:srgbClr val="2D4E6B"/>
                </a:solidFill>
              </a:rPr>
              <a:t>Overall Network Conclusions </a:t>
            </a:r>
          </a:p>
          <a:p>
            <a:pPr marL="800100" lvl="1" indent="-342900">
              <a:buFontTx/>
              <a:buAutoNum type="arabicPeriod"/>
            </a:pPr>
            <a:r>
              <a:rPr lang="en-US" sz="1400" dirty="0">
                <a:solidFill>
                  <a:srgbClr val="2D4E6B"/>
                </a:solidFill>
              </a:rPr>
              <a:t>Key Issues </a:t>
            </a:r>
            <a:r>
              <a:rPr lang="en-US" dirty="0"/>
              <a:t>	</a:t>
            </a:r>
          </a:p>
          <a:p>
            <a:pPr marL="800100" lvl="1"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sp>
        <p:nvSpPr>
          <p:cNvPr id="8" name="TextBox 7">
            <a:extLst>
              <a:ext uri="{FF2B5EF4-FFF2-40B4-BE49-F238E27FC236}">
                <a16:creationId xmlns:a16="http://schemas.microsoft.com/office/drawing/2014/main" id="{BE7C35DE-48CB-A9F6-37F9-127248647B71}"/>
              </a:ext>
            </a:extLst>
          </p:cNvPr>
          <p:cNvSpPr txBox="1"/>
          <p:nvPr/>
        </p:nvSpPr>
        <p:spPr>
          <a:xfrm>
            <a:off x="531731" y="1216486"/>
            <a:ext cx="3754519" cy="738664"/>
          </a:xfrm>
          <a:prstGeom prst="rect">
            <a:avLst/>
          </a:prstGeom>
          <a:noFill/>
        </p:spPr>
        <p:txBody>
          <a:bodyPr wrap="square">
            <a:spAutoFit/>
          </a:bodyPr>
          <a:lstStyle/>
          <a:p>
            <a:pPr algn="just"/>
            <a:r>
              <a:rPr lang="en-US" sz="1400" dirty="0">
                <a:solidFill>
                  <a:srgbClr val="2D4E6B"/>
                </a:solidFill>
              </a:rPr>
              <a:t>The Transportation Study was conducted by KAG Engineering (</a:t>
            </a:r>
            <a:r>
              <a:rPr lang="en-US" sz="1400" dirty="0" err="1">
                <a:solidFill>
                  <a:srgbClr val="2D4E6B"/>
                </a:solidFill>
              </a:rPr>
              <a:t>WBE</a:t>
            </a:r>
            <a:r>
              <a:rPr lang="en-US" sz="1400" dirty="0">
                <a:solidFill>
                  <a:srgbClr val="2D4E6B"/>
                </a:solidFill>
              </a:rPr>
              <a:t>) including traffic counts at key intersections.</a:t>
            </a:r>
          </a:p>
        </p:txBody>
      </p:sp>
      <p:pic>
        <p:nvPicPr>
          <p:cNvPr id="10" name="Picture 9">
            <a:extLst>
              <a:ext uri="{FF2B5EF4-FFF2-40B4-BE49-F238E27FC236}">
                <a16:creationId xmlns:a16="http://schemas.microsoft.com/office/drawing/2014/main" id="{81BEB117-69FA-21BA-6231-CD7A83A2AEE2}"/>
              </a:ext>
            </a:extLst>
          </p:cNvPr>
          <p:cNvPicPr>
            <a:picLocks noChangeAspect="1"/>
          </p:cNvPicPr>
          <p:nvPr/>
        </p:nvPicPr>
        <p:blipFill>
          <a:blip r:embed="rId2"/>
          <a:srcRect r="6171"/>
          <a:stretch>
            <a:fillRect/>
          </a:stretch>
        </p:blipFill>
        <p:spPr>
          <a:xfrm>
            <a:off x="9523861" y="-34462"/>
            <a:ext cx="2668139" cy="2351190"/>
          </a:xfrm>
          <a:prstGeom prst="rect">
            <a:avLst/>
          </a:prstGeom>
        </p:spPr>
      </p:pic>
      <p:pic>
        <p:nvPicPr>
          <p:cNvPr id="12" name="Picture 11">
            <a:extLst>
              <a:ext uri="{FF2B5EF4-FFF2-40B4-BE49-F238E27FC236}">
                <a16:creationId xmlns:a16="http://schemas.microsoft.com/office/drawing/2014/main" id="{C12D5B43-3CA0-9F13-C2CA-31EBE61CA2BE}"/>
              </a:ext>
            </a:extLst>
          </p:cNvPr>
          <p:cNvPicPr>
            <a:picLocks noChangeAspect="1"/>
          </p:cNvPicPr>
          <p:nvPr/>
        </p:nvPicPr>
        <p:blipFill>
          <a:blip r:embed="rId3"/>
          <a:srcRect t="3531" r="3111"/>
          <a:stretch>
            <a:fillRect/>
          </a:stretch>
        </p:blipFill>
        <p:spPr>
          <a:xfrm>
            <a:off x="9415463" y="2301723"/>
            <a:ext cx="2776537" cy="2293861"/>
          </a:xfrm>
          <a:prstGeom prst="rect">
            <a:avLst/>
          </a:prstGeom>
        </p:spPr>
      </p:pic>
      <p:pic>
        <p:nvPicPr>
          <p:cNvPr id="14" name="Picture 13">
            <a:extLst>
              <a:ext uri="{FF2B5EF4-FFF2-40B4-BE49-F238E27FC236}">
                <a16:creationId xmlns:a16="http://schemas.microsoft.com/office/drawing/2014/main" id="{5DA1AB07-CDE7-90DE-E9D3-08FA89FA6DF8}"/>
              </a:ext>
            </a:extLst>
          </p:cNvPr>
          <p:cNvPicPr>
            <a:picLocks noChangeAspect="1"/>
          </p:cNvPicPr>
          <p:nvPr/>
        </p:nvPicPr>
        <p:blipFill>
          <a:blip r:embed="rId4"/>
          <a:srcRect t="853" r="1293" b="2680"/>
          <a:stretch>
            <a:fillRect/>
          </a:stretch>
        </p:blipFill>
        <p:spPr>
          <a:xfrm>
            <a:off x="9415463" y="4590849"/>
            <a:ext cx="2801063" cy="2267152"/>
          </a:xfrm>
          <a:prstGeom prst="rect">
            <a:avLst/>
          </a:prstGeom>
        </p:spPr>
      </p:pic>
      <p:sp>
        <p:nvSpPr>
          <p:cNvPr id="16" name="TextBox 15">
            <a:extLst>
              <a:ext uri="{FF2B5EF4-FFF2-40B4-BE49-F238E27FC236}">
                <a16:creationId xmlns:a16="http://schemas.microsoft.com/office/drawing/2014/main" id="{E6EDA971-27F1-ECB5-CF34-C69D513B4CF1}"/>
              </a:ext>
            </a:extLst>
          </p:cNvPr>
          <p:cNvSpPr txBox="1"/>
          <p:nvPr/>
        </p:nvSpPr>
        <p:spPr>
          <a:xfrm>
            <a:off x="4808987" y="1106852"/>
            <a:ext cx="6229349" cy="830997"/>
          </a:xfrm>
          <a:prstGeom prst="rect">
            <a:avLst/>
          </a:prstGeom>
          <a:noFill/>
        </p:spPr>
        <p:txBody>
          <a:bodyPr wrap="square">
            <a:spAutoFit/>
          </a:bodyPr>
          <a:lstStyle/>
          <a:p>
            <a:pPr algn="l"/>
            <a:r>
              <a:rPr lang="en-US" sz="1200" b="0" i="0" u="sng" strike="noStrike" baseline="0" dirty="0">
                <a:latin typeface="Calibri" panose="020F0502020204030204" pitchFamily="34" charset="0"/>
              </a:rPr>
              <a:t>The three intersections analyzed include:</a:t>
            </a:r>
          </a:p>
          <a:p>
            <a:pPr algn="l"/>
            <a:r>
              <a:rPr lang="en-US" sz="1200" b="0" i="0" u="none" strike="noStrike" baseline="0" dirty="0">
                <a:latin typeface="CourierNewPSMT"/>
              </a:rPr>
              <a:t>o </a:t>
            </a:r>
            <a:r>
              <a:rPr lang="en-US" sz="1200" b="1" i="0" u="none" strike="noStrike" baseline="0" dirty="0">
                <a:latin typeface="Calibri-Bold"/>
              </a:rPr>
              <a:t>Intersection 1: </a:t>
            </a:r>
            <a:r>
              <a:rPr lang="en-US" sz="1200" b="0" i="0" u="none" strike="noStrike" baseline="0" dirty="0">
                <a:latin typeface="Calibri" panose="020F0502020204030204" pitchFamily="34" charset="0"/>
              </a:rPr>
              <a:t>Main Street &amp; Bayview/Woodbine Avenue</a:t>
            </a:r>
          </a:p>
          <a:p>
            <a:pPr algn="l"/>
            <a:r>
              <a:rPr lang="en-US" sz="1200" b="0" i="0" u="none" strike="noStrike" baseline="0" dirty="0">
                <a:latin typeface="CourierNewPSMT"/>
              </a:rPr>
              <a:t>o </a:t>
            </a:r>
            <a:r>
              <a:rPr lang="en-US" sz="1200" b="1" i="0" u="none" strike="noStrike" baseline="0" dirty="0">
                <a:latin typeface="Calibri-Bold"/>
              </a:rPr>
              <a:t>Intersection 2: </a:t>
            </a:r>
            <a:r>
              <a:rPr lang="en-US" sz="1200" b="0" i="0" u="none" strike="noStrike" baseline="0" dirty="0">
                <a:latin typeface="Calibri" panose="020F0502020204030204" pitchFamily="34" charset="0"/>
              </a:rPr>
              <a:t>Woodbine Avenue &amp; Scudder Avenue</a:t>
            </a:r>
          </a:p>
          <a:p>
            <a:pPr algn="l"/>
            <a:r>
              <a:rPr lang="en-US" sz="1200" b="0" i="0" u="none" strike="noStrike" baseline="0" dirty="0">
                <a:latin typeface="CourierNewPSMT"/>
              </a:rPr>
              <a:t>o </a:t>
            </a:r>
            <a:r>
              <a:rPr lang="en-US" sz="1200" b="1" i="0" u="none" strike="noStrike" baseline="0" dirty="0">
                <a:latin typeface="Calibri-Bold"/>
              </a:rPr>
              <a:t>Intersection 3: </a:t>
            </a:r>
            <a:r>
              <a:rPr lang="en-US" sz="1200" b="0" i="0" u="none" strike="noStrike" baseline="0" dirty="0">
                <a:latin typeface="Calibri" panose="020F0502020204030204" pitchFamily="34" charset="0"/>
              </a:rPr>
              <a:t>Main Street &amp; Ocean Avenue/Church Street &amp; Seaview Terrace</a:t>
            </a:r>
            <a:endParaRPr lang="en-US" sz="1200" dirty="0"/>
          </a:p>
        </p:txBody>
      </p:sp>
      <p:sp>
        <p:nvSpPr>
          <p:cNvPr id="18" name="TextBox 17">
            <a:extLst>
              <a:ext uri="{FF2B5EF4-FFF2-40B4-BE49-F238E27FC236}">
                <a16:creationId xmlns:a16="http://schemas.microsoft.com/office/drawing/2014/main" id="{19148702-D82E-F206-E5E5-517C03BA4E1C}"/>
              </a:ext>
            </a:extLst>
          </p:cNvPr>
          <p:cNvSpPr txBox="1"/>
          <p:nvPr/>
        </p:nvSpPr>
        <p:spPr>
          <a:xfrm>
            <a:off x="4808987" y="1937849"/>
            <a:ext cx="4714874" cy="830997"/>
          </a:xfrm>
          <a:prstGeom prst="rect">
            <a:avLst/>
          </a:prstGeom>
          <a:noFill/>
        </p:spPr>
        <p:txBody>
          <a:bodyPr wrap="square">
            <a:spAutoFit/>
          </a:bodyPr>
          <a:lstStyle/>
          <a:p>
            <a:pPr algn="l"/>
            <a:r>
              <a:rPr lang="en-US" sz="1200" b="0" i="0" u="sng" strike="noStrike" baseline="0" dirty="0">
                <a:latin typeface="Calibri" panose="020F0502020204030204" pitchFamily="34" charset="0"/>
              </a:rPr>
              <a:t>Turning Movement Count Data </a:t>
            </a:r>
          </a:p>
          <a:p>
            <a:r>
              <a:rPr lang="en-US" sz="1200" dirty="0">
                <a:latin typeface="Calibri" panose="020F0502020204030204" pitchFamily="34" charset="0"/>
              </a:rPr>
              <a:t>KAG Engineering collected turning movement counts at three different intersections on May 15th and May 17th between the hours of 5:00 am and 9:00 pm. </a:t>
            </a:r>
          </a:p>
        </p:txBody>
      </p:sp>
      <p:pic>
        <p:nvPicPr>
          <p:cNvPr id="20" name="Picture 19">
            <a:extLst>
              <a:ext uri="{FF2B5EF4-FFF2-40B4-BE49-F238E27FC236}">
                <a16:creationId xmlns:a16="http://schemas.microsoft.com/office/drawing/2014/main" id="{0FEF3DBD-8614-E724-6FF2-05C348399C5B}"/>
              </a:ext>
            </a:extLst>
          </p:cNvPr>
          <p:cNvPicPr>
            <a:picLocks noChangeAspect="1"/>
          </p:cNvPicPr>
          <p:nvPr/>
        </p:nvPicPr>
        <p:blipFill>
          <a:blip r:embed="rId5"/>
          <a:stretch>
            <a:fillRect/>
          </a:stretch>
        </p:blipFill>
        <p:spPr>
          <a:xfrm>
            <a:off x="6165501" y="2561667"/>
            <a:ext cx="2403445" cy="1773972"/>
          </a:xfrm>
          <a:prstGeom prst="rect">
            <a:avLst/>
          </a:prstGeom>
        </p:spPr>
      </p:pic>
      <p:sp>
        <p:nvSpPr>
          <p:cNvPr id="24" name="TextBox 23">
            <a:extLst>
              <a:ext uri="{FF2B5EF4-FFF2-40B4-BE49-F238E27FC236}">
                <a16:creationId xmlns:a16="http://schemas.microsoft.com/office/drawing/2014/main" id="{637ADF55-A9B6-BE77-4E0C-70BC46D43DBC}"/>
              </a:ext>
            </a:extLst>
          </p:cNvPr>
          <p:cNvSpPr txBox="1"/>
          <p:nvPr/>
        </p:nvSpPr>
        <p:spPr>
          <a:xfrm>
            <a:off x="4808987" y="4264274"/>
            <a:ext cx="6107906" cy="276999"/>
          </a:xfrm>
          <a:prstGeom prst="rect">
            <a:avLst/>
          </a:prstGeom>
          <a:noFill/>
        </p:spPr>
        <p:txBody>
          <a:bodyPr wrap="square">
            <a:spAutoFit/>
          </a:bodyPr>
          <a:lstStyle/>
          <a:p>
            <a:pPr algn="l"/>
            <a:r>
              <a:rPr lang="en-US" sz="1200" b="0" i="0" u="sng" strike="noStrike" baseline="0" dirty="0">
                <a:latin typeface="Calibri" panose="020F0502020204030204" pitchFamily="34" charset="0"/>
              </a:rPr>
              <a:t>Turning Movement Count Analysis </a:t>
            </a:r>
          </a:p>
        </p:txBody>
      </p:sp>
      <p:pic>
        <p:nvPicPr>
          <p:cNvPr id="26" name="Picture 25">
            <a:extLst>
              <a:ext uri="{FF2B5EF4-FFF2-40B4-BE49-F238E27FC236}">
                <a16:creationId xmlns:a16="http://schemas.microsoft.com/office/drawing/2014/main" id="{2C35B5A7-B373-AE83-69A2-8934899315AC}"/>
              </a:ext>
            </a:extLst>
          </p:cNvPr>
          <p:cNvPicPr>
            <a:picLocks noChangeAspect="1"/>
          </p:cNvPicPr>
          <p:nvPr/>
        </p:nvPicPr>
        <p:blipFill>
          <a:blip r:embed="rId6"/>
          <a:stretch>
            <a:fillRect/>
          </a:stretch>
        </p:blipFill>
        <p:spPr>
          <a:xfrm>
            <a:off x="5906240" y="4554718"/>
            <a:ext cx="3274721" cy="2265448"/>
          </a:xfrm>
          <a:prstGeom prst="rect">
            <a:avLst/>
          </a:prstGeom>
        </p:spPr>
      </p:pic>
    </p:spTree>
    <p:extLst>
      <p:ext uri="{BB962C8B-B14F-4D97-AF65-F5344CB8AC3E}">
        <p14:creationId xmlns:p14="http://schemas.microsoft.com/office/powerpoint/2010/main" val="21485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52D1A-3C15-FF2A-8C2F-133A9C7656D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51612BA-44EC-3CC0-4E99-8E7AB2A8BEE6}"/>
              </a:ext>
            </a:extLst>
          </p:cNvPr>
          <p:cNvSpPr txBox="1">
            <a:spLocks/>
          </p:cNvSpPr>
          <p:nvPr/>
        </p:nvSpPr>
        <p:spPr>
          <a:xfrm>
            <a:off x="531731" y="32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PUBLIC PARTICIPATION</a:t>
            </a:r>
          </a:p>
        </p:txBody>
      </p:sp>
      <p:cxnSp>
        <p:nvCxnSpPr>
          <p:cNvPr id="7" name="Straight Connector 6">
            <a:extLst>
              <a:ext uri="{FF2B5EF4-FFF2-40B4-BE49-F238E27FC236}">
                <a16:creationId xmlns:a16="http://schemas.microsoft.com/office/drawing/2014/main" id="{BC22BA02-81EC-ABEE-F55A-5068037CEE32}"/>
              </a:ext>
            </a:extLst>
          </p:cNvPr>
          <p:cNvCxnSpPr>
            <a:cxnSpLocks/>
          </p:cNvCxnSpPr>
          <p:nvPr/>
        </p:nvCxnSpPr>
        <p:spPr>
          <a:xfrm>
            <a:off x="658368" y="965263"/>
            <a:ext cx="8292751"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sp>
        <p:nvSpPr>
          <p:cNvPr id="4" name="Text Placeholder 1">
            <a:extLst>
              <a:ext uri="{FF2B5EF4-FFF2-40B4-BE49-F238E27FC236}">
                <a16:creationId xmlns:a16="http://schemas.microsoft.com/office/drawing/2014/main" id="{C46AB3F1-5E91-2D46-99FE-4369D8E91CCA}"/>
              </a:ext>
            </a:extLst>
          </p:cNvPr>
          <p:cNvSpPr txBox="1">
            <a:spLocks/>
          </p:cNvSpPr>
          <p:nvPr/>
        </p:nvSpPr>
        <p:spPr>
          <a:xfrm>
            <a:off x="531731" y="752160"/>
            <a:ext cx="11484057" cy="1325563"/>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dirty="0">
                <a:solidFill>
                  <a:schemeClr val="tx1"/>
                </a:solidFill>
              </a:rPr>
              <a:t>NPV, in conjunction with the Comprehensive Plan Committee, circulated a survey to the community. The survey was primarily web-based; although, paper copies were available at Village Hall and the Library. The survey was conducted from March 24, 2024 through June 3, 2024 and a total of</a:t>
            </a:r>
            <a:r>
              <a:rPr lang="en-US" b="1" dirty="0">
                <a:solidFill>
                  <a:schemeClr val="tx1"/>
                </a:solidFill>
              </a:rPr>
              <a:t> </a:t>
            </a:r>
            <a:r>
              <a:rPr lang="en-US" b="1" u="sng" dirty="0">
                <a:solidFill>
                  <a:schemeClr val="tx1"/>
                </a:solidFill>
              </a:rPr>
              <a:t>237</a:t>
            </a:r>
            <a:r>
              <a:rPr lang="en-US" b="1" dirty="0">
                <a:solidFill>
                  <a:schemeClr val="tx1"/>
                </a:solidFill>
              </a:rPr>
              <a:t> </a:t>
            </a:r>
            <a:r>
              <a:rPr lang="en-US" dirty="0">
                <a:solidFill>
                  <a:schemeClr val="tx1"/>
                </a:solidFill>
              </a:rPr>
              <a:t>responses were received. The survey posed a series of questions about the Village including topics regarding basic demographics about the respondent (if they live in the Village, for how long, age, housing type), strengths and weaknesses of the Village, priorities and vision for the Village, challenges the Village is facing, desired parks and recreation improvements, and housing needs.</a:t>
            </a:r>
          </a:p>
        </p:txBody>
      </p:sp>
      <p:sp>
        <p:nvSpPr>
          <p:cNvPr id="5" name="Title 46">
            <a:extLst>
              <a:ext uri="{FF2B5EF4-FFF2-40B4-BE49-F238E27FC236}">
                <a16:creationId xmlns:a16="http://schemas.microsoft.com/office/drawing/2014/main" id="{E9325191-A7D6-0E52-8DC2-F0861832CADF}"/>
              </a:ext>
            </a:extLst>
          </p:cNvPr>
          <p:cNvSpPr>
            <a:spLocks noGrp="1"/>
          </p:cNvSpPr>
          <p:nvPr>
            <p:ph type="title"/>
          </p:nvPr>
        </p:nvSpPr>
        <p:spPr>
          <a:xfrm>
            <a:off x="5429789" y="536094"/>
            <a:ext cx="4067847" cy="317676"/>
          </a:xfrm>
        </p:spPr>
        <p:txBody>
          <a:bodyPr>
            <a:noAutofit/>
          </a:bodyPr>
          <a:lstStyle/>
          <a:p>
            <a:pPr algn="ctr"/>
            <a:r>
              <a:rPr lang="en-US" sz="2800" dirty="0">
                <a:solidFill>
                  <a:srgbClr val="2D4E6B"/>
                </a:solidFill>
                <a:latin typeface="Avenir Next LT Pro" panose="020B0504020202020204" pitchFamily="34" charset="0"/>
              </a:rPr>
              <a:t>Community Survey</a:t>
            </a:r>
          </a:p>
        </p:txBody>
      </p:sp>
      <p:pic>
        <p:nvPicPr>
          <p:cNvPr id="21" name="Picture 20">
            <a:extLst>
              <a:ext uri="{FF2B5EF4-FFF2-40B4-BE49-F238E27FC236}">
                <a16:creationId xmlns:a16="http://schemas.microsoft.com/office/drawing/2014/main" id="{EA7C999C-5234-FCE7-7D29-7A1C5230B4D7}"/>
              </a:ext>
            </a:extLst>
          </p:cNvPr>
          <p:cNvPicPr>
            <a:picLocks noChangeAspect="1"/>
          </p:cNvPicPr>
          <p:nvPr/>
        </p:nvPicPr>
        <p:blipFill>
          <a:blip r:embed="rId3"/>
          <a:stretch>
            <a:fillRect/>
          </a:stretch>
        </p:blipFill>
        <p:spPr>
          <a:xfrm>
            <a:off x="8224399" y="1979158"/>
            <a:ext cx="3646421" cy="4126682"/>
          </a:xfrm>
          <a:prstGeom prst="rect">
            <a:avLst/>
          </a:prstGeom>
        </p:spPr>
      </p:pic>
      <p:pic>
        <p:nvPicPr>
          <p:cNvPr id="24" name="Picture 23">
            <a:extLst>
              <a:ext uri="{FF2B5EF4-FFF2-40B4-BE49-F238E27FC236}">
                <a16:creationId xmlns:a16="http://schemas.microsoft.com/office/drawing/2014/main" id="{1ECFFDDA-54A3-714C-7108-CF465C3F0130}"/>
              </a:ext>
            </a:extLst>
          </p:cNvPr>
          <p:cNvPicPr>
            <a:picLocks noChangeAspect="1"/>
          </p:cNvPicPr>
          <p:nvPr/>
        </p:nvPicPr>
        <p:blipFill>
          <a:blip r:embed="rId4"/>
          <a:stretch>
            <a:fillRect/>
          </a:stretch>
        </p:blipFill>
        <p:spPr>
          <a:xfrm>
            <a:off x="4378122" y="1979158"/>
            <a:ext cx="3729038" cy="2205782"/>
          </a:xfrm>
          <a:prstGeom prst="rect">
            <a:avLst/>
          </a:prstGeom>
        </p:spPr>
      </p:pic>
      <p:pic>
        <p:nvPicPr>
          <p:cNvPr id="28" name="Picture 27">
            <a:extLst>
              <a:ext uri="{FF2B5EF4-FFF2-40B4-BE49-F238E27FC236}">
                <a16:creationId xmlns:a16="http://schemas.microsoft.com/office/drawing/2014/main" id="{93B25C71-3107-66BD-6BDE-310FEE5B7C98}"/>
              </a:ext>
            </a:extLst>
          </p:cNvPr>
          <p:cNvPicPr>
            <a:picLocks noChangeAspect="1"/>
          </p:cNvPicPr>
          <p:nvPr/>
        </p:nvPicPr>
        <p:blipFill>
          <a:blip r:embed="rId5"/>
          <a:stretch>
            <a:fillRect/>
          </a:stretch>
        </p:blipFill>
        <p:spPr>
          <a:xfrm>
            <a:off x="321180" y="1979158"/>
            <a:ext cx="3877352" cy="3198457"/>
          </a:xfrm>
          <a:prstGeom prst="rect">
            <a:avLst/>
          </a:prstGeom>
        </p:spPr>
      </p:pic>
      <p:pic>
        <p:nvPicPr>
          <p:cNvPr id="11" name="Picture 10">
            <a:extLst>
              <a:ext uri="{FF2B5EF4-FFF2-40B4-BE49-F238E27FC236}">
                <a16:creationId xmlns:a16="http://schemas.microsoft.com/office/drawing/2014/main" id="{2A9736B6-C050-B4B4-1F91-8F5AC6858C7C}"/>
              </a:ext>
            </a:extLst>
          </p:cNvPr>
          <p:cNvPicPr>
            <a:picLocks noChangeAspect="1"/>
          </p:cNvPicPr>
          <p:nvPr/>
        </p:nvPicPr>
        <p:blipFill>
          <a:blip r:embed="rId6"/>
          <a:stretch>
            <a:fillRect/>
          </a:stretch>
        </p:blipFill>
        <p:spPr>
          <a:xfrm>
            <a:off x="4439022" y="4356335"/>
            <a:ext cx="3668138" cy="2372125"/>
          </a:xfrm>
          <a:prstGeom prst="rect">
            <a:avLst/>
          </a:prstGeom>
        </p:spPr>
      </p:pic>
      <p:sp>
        <p:nvSpPr>
          <p:cNvPr id="30" name="Oval 29">
            <a:extLst>
              <a:ext uri="{FF2B5EF4-FFF2-40B4-BE49-F238E27FC236}">
                <a16:creationId xmlns:a16="http://schemas.microsoft.com/office/drawing/2014/main" id="{26E1D6AF-53FB-51D8-E90C-86BAF062B808}"/>
              </a:ext>
            </a:extLst>
          </p:cNvPr>
          <p:cNvSpPr/>
          <p:nvPr/>
        </p:nvSpPr>
        <p:spPr>
          <a:xfrm>
            <a:off x="9623779" y="113475"/>
            <a:ext cx="2461500" cy="856523"/>
          </a:xfrm>
          <a:prstGeom prst="ellipse">
            <a:avLst/>
          </a:prstGeom>
          <a:solidFill>
            <a:srgbClr val="2D4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Georgia" panose="02040502050405020303" pitchFamily="18" charset="0"/>
              </a:rPr>
              <a:t>Where Are We Going?</a:t>
            </a:r>
          </a:p>
        </p:txBody>
      </p:sp>
    </p:spTree>
    <p:extLst>
      <p:ext uri="{BB962C8B-B14F-4D97-AF65-F5344CB8AC3E}">
        <p14:creationId xmlns:p14="http://schemas.microsoft.com/office/powerpoint/2010/main" val="552186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EA88-57D8-FE54-C3D2-874EDE3696CB}"/>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DE40ABD7-983D-1F0E-9C1D-42DCFD3A999A}"/>
              </a:ext>
            </a:extLst>
          </p:cNvPr>
          <p:cNvPicPr>
            <a:picLocks noChangeAspect="1"/>
          </p:cNvPicPr>
          <p:nvPr/>
        </p:nvPicPr>
        <p:blipFill>
          <a:blip r:embed="rId3">
            <a:extLst>
              <a:ext uri="{28A0092B-C50C-407E-A947-70E740481C1C}">
                <a14:useLocalDpi xmlns:a14="http://schemas.microsoft.com/office/drawing/2010/main" val="0"/>
              </a:ext>
            </a:extLst>
          </a:blip>
          <a:srcRect t="2595"/>
          <a:stretch>
            <a:fillRect/>
          </a:stretch>
        </p:blipFill>
        <p:spPr>
          <a:xfrm>
            <a:off x="208773" y="3992239"/>
            <a:ext cx="3631407" cy="2652876"/>
          </a:xfrm>
          <a:prstGeom prst="rect">
            <a:avLst/>
          </a:prstGeom>
        </p:spPr>
      </p:pic>
      <p:sp>
        <p:nvSpPr>
          <p:cNvPr id="6" name="Title 1">
            <a:extLst>
              <a:ext uri="{FF2B5EF4-FFF2-40B4-BE49-F238E27FC236}">
                <a16:creationId xmlns:a16="http://schemas.microsoft.com/office/drawing/2014/main" id="{42FDEFDD-A45B-C0A3-2B14-BB0C1AF26778}"/>
              </a:ext>
            </a:extLst>
          </p:cNvPr>
          <p:cNvSpPr txBox="1">
            <a:spLocks/>
          </p:cNvSpPr>
          <p:nvPr/>
        </p:nvSpPr>
        <p:spPr>
          <a:xfrm>
            <a:off x="531731" y="32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PUBLIC PARTICIPATION</a:t>
            </a:r>
          </a:p>
        </p:txBody>
      </p:sp>
      <p:cxnSp>
        <p:nvCxnSpPr>
          <p:cNvPr id="7" name="Straight Connector 6">
            <a:extLst>
              <a:ext uri="{FF2B5EF4-FFF2-40B4-BE49-F238E27FC236}">
                <a16:creationId xmlns:a16="http://schemas.microsoft.com/office/drawing/2014/main" id="{A0CC74A7-892B-14A6-75B9-10046EECDA3B}"/>
              </a:ext>
            </a:extLst>
          </p:cNvPr>
          <p:cNvCxnSpPr>
            <a:cxnSpLocks/>
          </p:cNvCxnSpPr>
          <p:nvPr/>
        </p:nvCxnSpPr>
        <p:spPr>
          <a:xfrm>
            <a:off x="651224" y="965263"/>
            <a:ext cx="7356920"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sp>
        <p:nvSpPr>
          <p:cNvPr id="5" name="Title 46">
            <a:extLst>
              <a:ext uri="{FF2B5EF4-FFF2-40B4-BE49-F238E27FC236}">
                <a16:creationId xmlns:a16="http://schemas.microsoft.com/office/drawing/2014/main" id="{4ECECA6B-314B-1C24-ADE4-BAA80BCA1A7A}"/>
              </a:ext>
            </a:extLst>
          </p:cNvPr>
          <p:cNvSpPr>
            <a:spLocks noGrp="1"/>
          </p:cNvSpPr>
          <p:nvPr>
            <p:ph type="title"/>
          </p:nvPr>
        </p:nvSpPr>
        <p:spPr>
          <a:xfrm>
            <a:off x="5143500" y="536094"/>
            <a:ext cx="4067847" cy="317676"/>
          </a:xfrm>
        </p:spPr>
        <p:txBody>
          <a:bodyPr>
            <a:noAutofit/>
          </a:bodyPr>
          <a:lstStyle/>
          <a:p>
            <a:pPr algn="ctr"/>
            <a:r>
              <a:rPr lang="en-US" sz="2800" dirty="0">
                <a:solidFill>
                  <a:srgbClr val="2D4E6B"/>
                </a:solidFill>
                <a:latin typeface="Avenir Next LT Pro" panose="020B0504020202020204" pitchFamily="34" charset="0"/>
              </a:rPr>
              <a:t>Open House</a:t>
            </a:r>
          </a:p>
        </p:txBody>
      </p:sp>
      <p:sp>
        <p:nvSpPr>
          <p:cNvPr id="3" name="TextBox 2">
            <a:extLst>
              <a:ext uri="{FF2B5EF4-FFF2-40B4-BE49-F238E27FC236}">
                <a16:creationId xmlns:a16="http://schemas.microsoft.com/office/drawing/2014/main" id="{DDB6E903-F912-4C1E-F617-9ACAE4D2068B}"/>
              </a:ext>
            </a:extLst>
          </p:cNvPr>
          <p:cNvSpPr txBox="1"/>
          <p:nvPr/>
        </p:nvSpPr>
        <p:spPr>
          <a:xfrm>
            <a:off x="208773" y="1172985"/>
            <a:ext cx="3161588" cy="2862322"/>
          </a:xfrm>
          <a:prstGeom prst="rect">
            <a:avLst/>
          </a:prstGeom>
          <a:noFill/>
        </p:spPr>
        <p:txBody>
          <a:bodyPr wrap="square">
            <a:spAutoFit/>
          </a:bodyPr>
          <a:lstStyle/>
          <a:p>
            <a:pPr algn="l"/>
            <a:r>
              <a:rPr lang="en-US" sz="1200" b="0" i="0" u="none" strike="noStrike" baseline="0" dirty="0"/>
              <a:t>An Open House was held on May 9, 2024 with approximately </a:t>
            </a:r>
            <a:r>
              <a:rPr lang="en-US" sz="1200" b="1" u="sng" dirty="0"/>
              <a:t>6</a:t>
            </a:r>
            <a:r>
              <a:rPr lang="en-US" sz="1200" b="1" i="0" u="sng" strike="noStrike" baseline="0" dirty="0"/>
              <a:t>0</a:t>
            </a:r>
            <a:r>
              <a:rPr lang="en-US" sz="1200" b="0" i="0" u="none" strike="noStrike" baseline="0" dirty="0"/>
              <a:t> attendees and featured the following stations:</a:t>
            </a:r>
          </a:p>
          <a:p>
            <a:pPr marL="171450" indent="-171450" algn="l">
              <a:buFont typeface="Arial" panose="020B0604020202020204" pitchFamily="34" charset="0"/>
              <a:buChar char="•"/>
            </a:pPr>
            <a:r>
              <a:rPr lang="en-US" sz="1200" b="0" i="0" u="none" strike="noStrike" baseline="0" dirty="0"/>
              <a:t>What is a Comprehensive Plan?</a:t>
            </a:r>
          </a:p>
          <a:p>
            <a:pPr marL="171450" indent="-171450" algn="l">
              <a:buFont typeface="Arial" panose="020B0604020202020204" pitchFamily="34" charset="0"/>
              <a:buChar char="•"/>
            </a:pPr>
            <a:r>
              <a:rPr lang="en-US" sz="1200" b="0" i="0" u="none" strike="noStrike" baseline="0" dirty="0"/>
              <a:t>Existing Conditions (Land Use, Zoning, FEMA, Property Sizes)</a:t>
            </a:r>
          </a:p>
          <a:p>
            <a:pPr marL="171450" indent="-171450" algn="l">
              <a:buFont typeface="Arial" panose="020B0604020202020204" pitchFamily="34" charset="0"/>
              <a:buChar char="•"/>
            </a:pPr>
            <a:r>
              <a:rPr lang="en-US" sz="1200" b="0" i="0" u="none" strike="noStrike" baseline="0" dirty="0"/>
              <a:t>Strengths, Weaknesses, Opportunities, and Threats Analysis (SWOT)</a:t>
            </a:r>
          </a:p>
          <a:p>
            <a:pPr marL="171450" indent="-171450" algn="l">
              <a:buFont typeface="Arial" panose="020B0604020202020204" pitchFamily="34" charset="0"/>
              <a:buChar char="•"/>
            </a:pPr>
            <a:r>
              <a:rPr lang="en-US" sz="1200" b="0" i="0" u="none" strike="noStrike" baseline="0" dirty="0"/>
              <a:t>What Does Northport Need?</a:t>
            </a:r>
          </a:p>
          <a:p>
            <a:pPr marL="171450" indent="-171450" algn="l">
              <a:buFont typeface="Arial" panose="020B0604020202020204" pitchFamily="34" charset="0"/>
              <a:buChar char="•"/>
            </a:pPr>
            <a:r>
              <a:rPr lang="en-US" sz="1200" b="0" i="0" u="none" strike="noStrike" baseline="0" dirty="0"/>
              <a:t>A Vision for Northport</a:t>
            </a:r>
          </a:p>
          <a:p>
            <a:pPr marL="171450" indent="-171450" algn="l">
              <a:buFont typeface="Arial" panose="020B0604020202020204" pitchFamily="34" charset="0"/>
              <a:buChar char="•"/>
            </a:pPr>
            <a:r>
              <a:rPr lang="en-US" sz="1200" b="0" i="0" u="none" strike="noStrike" baseline="0" dirty="0"/>
              <a:t>Parks and Recreation</a:t>
            </a:r>
          </a:p>
          <a:p>
            <a:pPr marL="171450" indent="-171450" algn="l">
              <a:buFont typeface="Arial" panose="020B0604020202020204" pitchFamily="34" charset="0"/>
              <a:buChar char="•"/>
            </a:pPr>
            <a:r>
              <a:rPr lang="en-US" sz="1200" b="0" i="0" u="none" strike="noStrike" baseline="0" dirty="0"/>
              <a:t>Survey Station (optional station with laptops for participants to take the online survey)</a:t>
            </a:r>
          </a:p>
          <a:p>
            <a:pPr algn="l"/>
            <a:endParaRPr lang="en-US" sz="1200" dirty="0"/>
          </a:p>
        </p:txBody>
      </p:sp>
      <p:pic>
        <p:nvPicPr>
          <p:cNvPr id="10" name="Picture 9" descr="Several post-it notes on a white board&#10;&#10;Description automatically generated">
            <a:extLst>
              <a:ext uri="{FF2B5EF4-FFF2-40B4-BE49-F238E27FC236}">
                <a16:creationId xmlns:a16="http://schemas.microsoft.com/office/drawing/2014/main" id="{A55043AE-3DC3-03D9-D774-3BE557E98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028" y="3915905"/>
            <a:ext cx="4827678" cy="2729210"/>
          </a:xfrm>
          <a:prstGeom prst="rect">
            <a:avLst/>
          </a:prstGeom>
        </p:spPr>
      </p:pic>
      <p:pic>
        <p:nvPicPr>
          <p:cNvPr id="17" name="Picture 16">
            <a:extLst>
              <a:ext uri="{FF2B5EF4-FFF2-40B4-BE49-F238E27FC236}">
                <a16:creationId xmlns:a16="http://schemas.microsoft.com/office/drawing/2014/main" id="{DC10F419-8699-4199-314E-15BB7F918268}"/>
              </a:ext>
            </a:extLst>
          </p:cNvPr>
          <p:cNvPicPr>
            <a:picLocks noChangeAspect="1"/>
          </p:cNvPicPr>
          <p:nvPr/>
        </p:nvPicPr>
        <p:blipFill>
          <a:blip r:embed="rId5">
            <a:extLst>
              <a:ext uri="{28A0092B-C50C-407E-A947-70E740481C1C}">
                <a14:useLocalDpi xmlns:a14="http://schemas.microsoft.com/office/drawing/2010/main" val="0"/>
              </a:ext>
            </a:extLst>
          </a:blip>
          <a:srcRect t="6793" r="4898"/>
          <a:stretch>
            <a:fillRect/>
          </a:stretch>
        </p:blipFill>
        <p:spPr>
          <a:xfrm>
            <a:off x="8237108" y="3859356"/>
            <a:ext cx="3789870" cy="2785759"/>
          </a:xfrm>
          <a:prstGeom prst="rect">
            <a:avLst/>
          </a:prstGeom>
        </p:spPr>
      </p:pic>
      <p:pic>
        <p:nvPicPr>
          <p:cNvPr id="19" name="Picture 18">
            <a:extLst>
              <a:ext uri="{FF2B5EF4-FFF2-40B4-BE49-F238E27FC236}">
                <a16:creationId xmlns:a16="http://schemas.microsoft.com/office/drawing/2014/main" id="{3398DD5D-1A31-A40E-E98D-2DDF0C527A88}"/>
              </a:ext>
            </a:extLst>
          </p:cNvPr>
          <p:cNvPicPr>
            <a:picLocks noChangeAspect="1"/>
          </p:cNvPicPr>
          <p:nvPr/>
        </p:nvPicPr>
        <p:blipFill>
          <a:blip r:embed="rId6">
            <a:extLst>
              <a:ext uri="{28A0092B-C50C-407E-A947-70E740481C1C}">
                <a14:useLocalDpi xmlns:a14="http://schemas.microsoft.com/office/drawing/2010/main" val="0"/>
              </a:ext>
            </a:extLst>
          </a:blip>
          <a:srcRect r="34092" b="7075"/>
          <a:stretch>
            <a:fillRect/>
          </a:stretch>
        </p:blipFill>
        <p:spPr>
          <a:xfrm>
            <a:off x="3338153" y="1090699"/>
            <a:ext cx="2744255" cy="2901838"/>
          </a:xfrm>
          <a:prstGeom prst="rect">
            <a:avLst/>
          </a:prstGeom>
        </p:spPr>
      </p:pic>
      <p:pic>
        <p:nvPicPr>
          <p:cNvPr id="29" name="Picture 28">
            <a:extLst>
              <a:ext uri="{FF2B5EF4-FFF2-40B4-BE49-F238E27FC236}">
                <a16:creationId xmlns:a16="http://schemas.microsoft.com/office/drawing/2014/main" id="{5B2D3714-5217-2459-F34F-EB5B05A86DC6}"/>
              </a:ext>
            </a:extLst>
          </p:cNvPr>
          <p:cNvPicPr>
            <a:picLocks noChangeAspect="1"/>
          </p:cNvPicPr>
          <p:nvPr/>
        </p:nvPicPr>
        <p:blipFill>
          <a:blip r:embed="rId7">
            <a:extLst>
              <a:ext uri="{28A0092B-C50C-407E-A947-70E740481C1C}">
                <a14:useLocalDpi xmlns:a14="http://schemas.microsoft.com/office/drawing/2010/main" val="0"/>
              </a:ext>
            </a:extLst>
          </a:blip>
          <a:srcRect l="16461" t="2005" r="29674"/>
          <a:stretch>
            <a:fillRect/>
          </a:stretch>
        </p:blipFill>
        <p:spPr>
          <a:xfrm rot="5400000">
            <a:off x="8603124" y="568385"/>
            <a:ext cx="2896107" cy="3951601"/>
          </a:xfrm>
          <a:prstGeom prst="rect">
            <a:avLst/>
          </a:prstGeom>
        </p:spPr>
      </p:pic>
      <p:pic>
        <p:nvPicPr>
          <p:cNvPr id="30" name="Picture 29">
            <a:extLst>
              <a:ext uri="{FF2B5EF4-FFF2-40B4-BE49-F238E27FC236}">
                <a16:creationId xmlns:a16="http://schemas.microsoft.com/office/drawing/2014/main" id="{91142429-0965-5CD0-CC7A-5DD1B9D49F0A}"/>
              </a:ext>
            </a:extLst>
          </p:cNvPr>
          <p:cNvPicPr>
            <a:picLocks noChangeAspect="1"/>
          </p:cNvPicPr>
          <p:nvPr/>
        </p:nvPicPr>
        <p:blipFill>
          <a:blip r:embed="rId8">
            <a:extLst>
              <a:ext uri="{28A0092B-C50C-407E-A947-70E740481C1C}">
                <a14:useLocalDpi xmlns:a14="http://schemas.microsoft.com/office/drawing/2010/main" val="0"/>
              </a:ext>
            </a:extLst>
          </a:blip>
          <a:srcRect l="2457" t="6878" r="49692" b="34677"/>
          <a:stretch>
            <a:fillRect/>
          </a:stretch>
        </p:blipFill>
        <p:spPr>
          <a:xfrm>
            <a:off x="6082408" y="1096356"/>
            <a:ext cx="3161588" cy="2896181"/>
          </a:xfrm>
          <a:prstGeom prst="rect">
            <a:avLst/>
          </a:prstGeom>
        </p:spPr>
      </p:pic>
      <p:sp>
        <p:nvSpPr>
          <p:cNvPr id="31" name="Oval 30">
            <a:extLst>
              <a:ext uri="{FF2B5EF4-FFF2-40B4-BE49-F238E27FC236}">
                <a16:creationId xmlns:a16="http://schemas.microsoft.com/office/drawing/2014/main" id="{BDEDA36A-27D0-60F5-CF66-29F11C2F24F2}"/>
              </a:ext>
            </a:extLst>
          </p:cNvPr>
          <p:cNvSpPr/>
          <p:nvPr/>
        </p:nvSpPr>
        <p:spPr>
          <a:xfrm>
            <a:off x="9623779" y="113475"/>
            <a:ext cx="2461500" cy="856523"/>
          </a:xfrm>
          <a:prstGeom prst="ellipse">
            <a:avLst/>
          </a:prstGeom>
          <a:solidFill>
            <a:srgbClr val="2D4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Georgia" panose="02040502050405020303" pitchFamily="18" charset="0"/>
              </a:rPr>
              <a:t>Where Do We Want To Be?</a:t>
            </a:r>
          </a:p>
        </p:txBody>
      </p:sp>
    </p:spTree>
    <p:extLst>
      <p:ext uri="{BB962C8B-B14F-4D97-AF65-F5344CB8AC3E}">
        <p14:creationId xmlns:p14="http://schemas.microsoft.com/office/powerpoint/2010/main" val="2569827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05429B4-B02D-C74B-4D09-9AB3CF1A43AA}"/>
              </a:ext>
            </a:extLst>
          </p:cNvPr>
          <p:cNvPicPr>
            <a:picLocks noChangeAspect="1"/>
          </p:cNvPicPr>
          <p:nvPr/>
        </p:nvPicPr>
        <p:blipFill>
          <a:blip r:embed="rId3">
            <a:alphaModFix amt="62000"/>
            <a:extLst>
              <a:ext uri="{28A0092B-C50C-407E-A947-70E740481C1C}">
                <a14:useLocalDpi xmlns:a14="http://schemas.microsoft.com/office/drawing/2010/main" val="0"/>
              </a:ext>
            </a:extLst>
          </a:blip>
          <a:srcRect t="9310" b="6632"/>
          <a:stretch>
            <a:fillRect/>
          </a:stretch>
        </p:blipFill>
        <p:spPr>
          <a:xfrm>
            <a:off x="-16855" y="0"/>
            <a:ext cx="12231907" cy="6858000"/>
          </a:xfrm>
          <a:prstGeom prst="rect">
            <a:avLst/>
          </a:prstGeom>
        </p:spPr>
      </p:pic>
      <p:sp>
        <p:nvSpPr>
          <p:cNvPr id="22" name="Rectangle 21">
            <a:extLst>
              <a:ext uri="{FF2B5EF4-FFF2-40B4-BE49-F238E27FC236}">
                <a16:creationId xmlns:a16="http://schemas.microsoft.com/office/drawing/2014/main" id="{37826AE6-9EFF-1548-FAA9-795E43B40DA4}"/>
              </a:ext>
            </a:extLst>
          </p:cNvPr>
          <p:cNvSpPr/>
          <p:nvPr/>
        </p:nvSpPr>
        <p:spPr>
          <a:xfrm>
            <a:off x="651224" y="1224104"/>
            <a:ext cx="11114056" cy="5062394"/>
          </a:xfrm>
          <a:prstGeom prst="rect">
            <a:avLst/>
          </a:prstGeom>
          <a:solidFill>
            <a:srgbClr val="FFFFFF">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4CB240-2894-A429-881E-F460AFC41C4B}"/>
              </a:ext>
            </a:extLst>
          </p:cNvPr>
          <p:cNvSpPr txBox="1">
            <a:spLocks/>
          </p:cNvSpPr>
          <p:nvPr/>
        </p:nvSpPr>
        <p:spPr>
          <a:xfrm>
            <a:off x="531731" y="32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VISION STATEMENT</a:t>
            </a:r>
          </a:p>
        </p:txBody>
      </p:sp>
      <p:cxnSp>
        <p:nvCxnSpPr>
          <p:cNvPr id="14" name="Straight Connector 13">
            <a:extLst>
              <a:ext uri="{FF2B5EF4-FFF2-40B4-BE49-F238E27FC236}">
                <a16:creationId xmlns:a16="http://schemas.microsoft.com/office/drawing/2014/main" id="{600D3736-5ED4-CA35-0C9B-80EE9E3A6418}"/>
              </a:ext>
            </a:extLst>
          </p:cNvPr>
          <p:cNvCxnSpPr>
            <a:cxnSpLocks/>
          </p:cNvCxnSpPr>
          <p:nvPr/>
        </p:nvCxnSpPr>
        <p:spPr>
          <a:xfrm>
            <a:off x="651224" y="965263"/>
            <a:ext cx="4185095" cy="0"/>
          </a:xfrm>
          <a:prstGeom prst="line">
            <a:avLst/>
          </a:prstGeom>
          <a:ln>
            <a:solidFill>
              <a:srgbClr val="C6E0F2"/>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B11ED3E-CEB8-F1E7-7CC5-3FD7D3230C78}"/>
              </a:ext>
            </a:extLst>
          </p:cNvPr>
          <p:cNvSpPr txBox="1"/>
          <p:nvPr/>
        </p:nvSpPr>
        <p:spPr>
          <a:xfrm>
            <a:off x="1927026" y="3357105"/>
            <a:ext cx="9964936" cy="2862322"/>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latin typeface="CIDFont+F3"/>
              </a:rPr>
              <a:t>protecting its defining historic, cultural, architectural, natural and</a:t>
            </a:r>
            <a:r>
              <a:rPr lang="en-US" dirty="0">
                <a:latin typeface="CIDFont+F3"/>
              </a:rPr>
              <a:t> </a:t>
            </a:r>
            <a:r>
              <a:rPr lang="en-US" sz="1800" b="0" i="0" u="none" strike="noStrike" baseline="0" dirty="0">
                <a:latin typeface="CIDFont+F3"/>
              </a:rPr>
              <a:t>scenic resources</a:t>
            </a:r>
          </a:p>
          <a:p>
            <a:pPr marL="285750" indent="-285750" algn="l">
              <a:buFont typeface="Arial" panose="020B0604020202020204" pitchFamily="34" charset="0"/>
              <a:buChar char="•"/>
            </a:pPr>
            <a:r>
              <a:rPr lang="en-US" sz="1800" b="0" i="0" u="none" strike="noStrike" baseline="0" dirty="0">
                <a:latin typeface="CIDFont+F3"/>
              </a:rPr>
              <a:t>preserving existing open space</a:t>
            </a:r>
          </a:p>
          <a:p>
            <a:pPr marL="285750" indent="-285750" algn="l">
              <a:buFont typeface="Arial" panose="020B0604020202020204" pitchFamily="34" charset="0"/>
              <a:buChar char="•"/>
            </a:pPr>
            <a:r>
              <a:rPr lang="en-US" sz="1800" b="0" i="0" u="none" strike="noStrike" baseline="0" dirty="0">
                <a:latin typeface="CIDFont+F3"/>
              </a:rPr>
              <a:t>providing additional recreational opportunities</a:t>
            </a:r>
          </a:p>
          <a:p>
            <a:pPr marL="285750" indent="-285750" algn="l">
              <a:buFont typeface="Arial" panose="020B0604020202020204" pitchFamily="34" charset="0"/>
              <a:buChar char="•"/>
            </a:pPr>
            <a:r>
              <a:rPr lang="en-US" sz="1800" b="0" i="0" u="none" strike="noStrike" baseline="0" dirty="0">
                <a:latin typeface="CIDFont+F3"/>
              </a:rPr>
              <a:t>protecting the Harbor and improving stormwater management</a:t>
            </a:r>
          </a:p>
          <a:p>
            <a:pPr marL="285750" indent="-285750" algn="l">
              <a:buFont typeface="Arial" panose="020B0604020202020204" pitchFamily="34" charset="0"/>
              <a:buChar char="•"/>
            </a:pPr>
            <a:r>
              <a:rPr lang="en-US" sz="1800" b="0" i="0" u="none" strike="noStrike" baseline="0" dirty="0">
                <a:latin typeface="CIDFont+F3"/>
              </a:rPr>
              <a:t>maintaining a family-oriented environment</a:t>
            </a:r>
          </a:p>
          <a:p>
            <a:pPr marL="285750" indent="-285750" algn="l">
              <a:buFont typeface="Arial" panose="020B0604020202020204" pitchFamily="34" charset="0"/>
              <a:buChar char="•"/>
            </a:pPr>
            <a:r>
              <a:rPr lang="en-US" sz="1800" b="0" i="0" u="none" strike="noStrike" baseline="0" dirty="0">
                <a:latin typeface="CIDFont+F3"/>
              </a:rPr>
              <a:t>increasing access to the Harbor</a:t>
            </a:r>
          </a:p>
          <a:p>
            <a:pPr marL="285750" indent="-285750" algn="l">
              <a:buFont typeface="Arial" panose="020B0604020202020204" pitchFamily="34" charset="0"/>
              <a:buChar char="•"/>
            </a:pPr>
            <a:r>
              <a:rPr lang="en-US" sz="1800" b="0" i="0" u="none" strike="noStrike" baseline="0" dirty="0">
                <a:latin typeface="CIDFont+F3"/>
              </a:rPr>
              <a:t>encouraging complete streets that are accessible, safe, and comfortable for everyone</a:t>
            </a:r>
          </a:p>
          <a:p>
            <a:pPr marL="285750" indent="-285750" algn="l">
              <a:buFont typeface="Arial" panose="020B0604020202020204" pitchFamily="34" charset="0"/>
              <a:buChar char="•"/>
            </a:pPr>
            <a:r>
              <a:rPr lang="en-US" sz="1800" b="0" i="0" u="none" strike="noStrike" baseline="0" dirty="0">
                <a:latin typeface="CIDFont+F3"/>
              </a:rPr>
              <a:t>planning to maintain the visibility of the downtown while ensuring development does not change the character of the business area</a:t>
            </a:r>
          </a:p>
          <a:p>
            <a:pPr marL="285750" indent="-285750" algn="l">
              <a:buFont typeface="Arial" panose="020B0604020202020204" pitchFamily="34" charset="0"/>
              <a:buChar char="•"/>
            </a:pPr>
            <a:r>
              <a:rPr lang="en-US" sz="1800" b="0" i="0" u="none" strike="noStrike" baseline="0" dirty="0">
                <a:latin typeface="CIDFont+F3"/>
              </a:rPr>
              <a:t>ensuring the overall beauty and character of the Village is maintained for future generations.</a:t>
            </a:r>
            <a:endParaRPr lang="en-US" dirty="0"/>
          </a:p>
        </p:txBody>
      </p:sp>
      <p:sp>
        <p:nvSpPr>
          <p:cNvPr id="10" name="TextBox 9">
            <a:extLst>
              <a:ext uri="{FF2B5EF4-FFF2-40B4-BE49-F238E27FC236}">
                <a16:creationId xmlns:a16="http://schemas.microsoft.com/office/drawing/2014/main" id="{7985B6F5-2D1D-3EA5-4FAE-530D24109BE8}"/>
              </a:ext>
            </a:extLst>
          </p:cNvPr>
          <p:cNvSpPr txBox="1"/>
          <p:nvPr/>
        </p:nvSpPr>
        <p:spPr>
          <a:xfrm>
            <a:off x="591143" y="1224104"/>
            <a:ext cx="10645975" cy="2031325"/>
          </a:xfrm>
          <a:prstGeom prst="rect">
            <a:avLst/>
          </a:prstGeom>
          <a:noFill/>
        </p:spPr>
        <p:txBody>
          <a:bodyPr wrap="square">
            <a:spAutoFit/>
          </a:bodyPr>
          <a:lstStyle/>
          <a:p>
            <a:pPr algn="just"/>
            <a:r>
              <a:rPr lang="en-US" sz="1800" b="0" i="0" u="none" strike="noStrike" baseline="0" dirty="0">
                <a:solidFill>
                  <a:srgbClr val="171717"/>
                </a:solidFill>
              </a:rPr>
              <a:t>The Village of Northport is a historic maritime village on the north shore of Long Island, in Suffolk County. The Village is defined by its unique history and culture, architecture, tree-lined streets, and scenic waterfront. The Harbor and the adjoining downtown are central to the Village’s history, unique identity, and current building patterns. The quality of life in the Village is evidenced by the generations of families who call it home. The Vision for the Village is to protect and preserve the intimate nautical atmosphere, excellent quality of life, and community integrity while embracing future demographic needs. In the next 10 years, the Village of Northport will continue to evolve in a sustainable manner by:</a:t>
            </a:r>
            <a:endParaRPr lang="en-US" dirty="0"/>
          </a:p>
        </p:txBody>
      </p:sp>
    </p:spTree>
    <p:extLst>
      <p:ext uri="{BB962C8B-B14F-4D97-AF65-F5344CB8AC3E}">
        <p14:creationId xmlns:p14="http://schemas.microsoft.com/office/powerpoint/2010/main" val="363103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7D96B8-5C9F-7629-F859-0CC733C4EEAD}"/>
              </a:ext>
            </a:extLst>
          </p:cNvPr>
          <p:cNvSpPr>
            <a:spLocks noGrp="1"/>
          </p:cNvSpPr>
          <p:nvPr>
            <p:ph idx="1"/>
          </p:nvPr>
        </p:nvSpPr>
        <p:spPr>
          <a:xfrm>
            <a:off x="377822" y="1983290"/>
            <a:ext cx="5294777" cy="4351338"/>
          </a:xfrm>
        </p:spPr>
        <p:txBody>
          <a:bodyPr>
            <a:normAutofit/>
          </a:bodyPr>
          <a:lstStyle/>
          <a:p>
            <a:pPr marL="0" indent="0" algn="just">
              <a:buNone/>
            </a:pPr>
            <a:r>
              <a:rPr lang="en-US" sz="1400" dirty="0"/>
              <a:t>The Conceptual Land Use Plan for Northport serves as the basis for the Village's long term future growth and development, consistent with the expressed Vision Statement for the Village. Inherent to the community’s expressed preferences is to retain the current building scale and uses to be consistent with the existing built environment and community character.</a:t>
            </a:r>
          </a:p>
        </p:txBody>
      </p:sp>
      <p:pic>
        <p:nvPicPr>
          <p:cNvPr id="6" name="Picture 5">
            <a:extLst>
              <a:ext uri="{FF2B5EF4-FFF2-40B4-BE49-F238E27FC236}">
                <a16:creationId xmlns:a16="http://schemas.microsoft.com/office/drawing/2014/main" id="{F5EE23E0-8732-A712-13EC-3C70F44E0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0"/>
            <a:ext cx="6172200" cy="6858000"/>
          </a:xfrm>
          <a:prstGeom prst="rect">
            <a:avLst/>
          </a:prstGeom>
        </p:spPr>
      </p:pic>
      <p:pic>
        <p:nvPicPr>
          <p:cNvPr id="8" name="Picture 7">
            <a:extLst>
              <a:ext uri="{FF2B5EF4-FFF2-40B4-BE49-F238E27FC236}">
                <a16:creationId xmlns:a16="http://schemas.microsoft.com/office/drawing/2014/main" id="{9A6113C6-A7AA-09FE-33DD-3DFB6F1E90FF}"/>
              </a:ext>
            </a:extLst>
          </p:cNvPr>
          <p:cNvPicPr>
            <a:picLocks noChangeAspect="1"/>
          </p:cNvPicPr>
          <p:nvPr/>
        </p:nvPicPr>
        <p:blipFill>
          <a:blip r:embed="rId4"/>
          <a:stretch>
            <a:fillRect/>
          </a:stretch>
        </p:blipFill>
        <p:spPr>
          <a:xfrm>
            <a:off x="531731" y="3925156"/>
            <a:ext cx="5295980" cy="1678365"/>
          </a:xfrm>
          <a:prstGeom prst="rect">
            <a:avLst/>
          </a:prstGeom>
        </p:spPr>
      </p:pic>
      <p:sp>
        <p:nvSpPr>
          <p:cNvPr id="11" name="Title 1">
            <a:extLst>
              <a:ext uri="{FF2B5EF4-FFF2-40B4-BE49-F238E27FC236}">
                <a16:creationId xmlns:a16="http://schemas.microsoft.com/office/drawing/2014/main" id="{F5603B72-2F15-1046-F19A-224D2C1E2DD8}"/>
              </a:ext>
            </a:extLst>
          </p:cNvPr>
          <p:cNvSpPr txBox="1">
            <a:spLocks/>
          </p:cNvSpPr>
          <p:nvPr/>
        </p:nvSpPr>
        <p:spPr>
          <a:xfrm>
            <a:off x="377822" y="1343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CONCEPTUAL </a:t>
            </a:r>
          </a:p>
          <a:p>
            <a:r>
              <a:rPr lang="en-US" sz="3600" dirty="0">
                <a:solidFill>
                  <a:srgbClr val="2D4E6B"/>
                </a:solidFill>
                <a:latin typeface="Avenir Next LT Pro" panose="020B0504020202020204" pitchFamily="34" charset="0"/>
              </a:rPr>
              <a:t>LAND USE MAP</a:t>
            </a:r>
          </a:p>
        </p:txBody>
      </p:sp>
      <p:cxnSp>
        <p:nvCxnSpPr>
          <p:cNvPr id="12" name="Straight Connector 11">
            <a:extLst>
              <a:ext uri="{FF2B5EF4-FFF2-40B4-BE49-F238E27FC236}">
                <a16:creationId xmlns:a16="http://schemas.microsoft.com/office/drawing/2014/main" id="{C7B5E562-6B63-002A-B9FE-BB8A09922362}"/>
              </a:ext>
            </a:extLst>
          </p:cNvPr>
          <p:cNvCxnSpPr>
            <a:cxnSpLocks/>
          </p:cNvCxnSpPr>
          <p:nvPr/>
        </p:nvCxnSpPr>
        <p:spPr>
          <a:xfrm>
            <a:off x="531731" y="1357714"/>
            <a:ext cx="3741505"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0758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8C3FD-C39A-2E95-63CE-315FD3261A9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F3C232-65E4-3010-A4E8-29A382E2C2A6}"/>
              </a:ext>
            </a:extLst>
          </p:cNvPr>
          <p:cNvSpPr>
            <a:spLocks noGrp="1"/>
          </p:cNvSpPr>
          <p:nvPr>
            <p:ph idx="1"/>
          </p:nvPr>
        </p:nvSpPr>
        <p:spPr>
          <a:xfrm>
            <a:off x="192367" y="1284927"/>
            <a:ext cx="2906957" cy="369332"/>
          </a:xfrm>
        </p:spPr>
        <p:txBody>
          <a:bodyPr>
            <a:normAutofit/>
          </a:bodyPr>
          <a:lstStyle/>
          <a:p>
            <a:pPr marL="0" indent="0">
              <a:buNone/>
            </a:pPr>
            <a:r>
              <a:rPr lang="en-US" sz="1800" dirty="0">
                <a:solidFill>
                  <a:srgbClr val="2D4E6B"/>
                </a:solidFill>
                <a:latin typeface="Avenir Next LT Pro" panose="020B0504020202020204" pitchFamily="34" charset="0"/>
              </a:rPr>
              <a:t>High-Density Residential </a:t>
            </a:r>
          </a:p>
          <a:p>
            <a:endParaRPr lang="en-US" sz="1800" dirty="0">
              <a:solidFill>
                <a:srgbClr val="2D4E6B"/>
              </a:solidFill>
              <a:latin typeface="Avenir Next LT Pro" panose="020B0504020202020204" pitchFamily="34" charset="0"/>
            </a:endParaRPr>
          </a:p>
        </p:txBody>
      </p:sp>
      <p:sp>
        <p:nvSpPr>
          <p:cNvPr id="6" name="Title 1">
            <a:extLst>
              <a:ext uri="{FF2B5EF4-FFF2-40B4-BE49-F238E27FC236}">
                <a16:creationId xmlns:a16="http://schemas.microsoft.com/office/drawing/2014/main" id="{21164B7C-623A-0F50-9DE2-E3902181FF16}"/>
              </a:ext>
            </a:extLst>
          </p:cNvPr>
          <p:cNvSpPr txBox="1">
            <a:spLocks/>
          </p:cNvSpPr>
          <p:nvPr/>
        </p:nvSpPr>
        <p:spPr>
          <a:xfrm>
            <a:off x="531731" y="32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CONCEPTUAL LAND USES</a:t>
            </a:r>
          </a:p>
        </p:txBody>
      </p:sp>
      <p:cxnSp>
        <p:nvCxnSpPr>
          <p:cNvPr id="7" name="Straight Connector 6">
            <a:extLst>
              <a:ext uri="{FF2B5EF4-FFF2-40B4-BE49-F238E27FC236}">
                <a16:creationId xmlns:a16="http://schemas.microsoft.com/office/drawing/2014/main" id="{A5A71877-773B-AC8E-C5DB-0FD9F25B3D67}"/>
              </a:ext>
            </a:extLst>
          </p:cNvPr>
          <p:cNvCxnSpPr>
            <a:cxnSpLocks/>
          </p:cNvCxnSpPr>
          <p:nvPr/>
        </p:nvCxnSpPr>
        <p:spPr>
          <a:xfrm>
            <a:off x="651224" y="965263"/>
            <a:ext cx="7356920"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1E7188CB-3F58-6B0B-C94F-22DBAF40B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1" y="1797258"/>
            <a:ext cx="3046584" cy="2284938"/>
          </a:xfrm>
          <a:prstGeom prst="rect">
            <a:avLst/>
          </a:prstGeom>
        </p:spPr>
      </p:pic>
      <p:pic>
        <p:nvPicPr>
          <p:cNvPr id="29" name="Picture 28">
            <a:extLst>
              <a:ext uri="{FF2B5EF4-FFF2-40B4-BE49-F238E27FC236}">
                <a16:creationId xmlns:a16="http://schemas.microsoft.com/office/drawing/2014/main" id="{5403F5C9-CE06-F588-48DE-43B9FCD947D5}"/>
              </a:ext>
            </a:extLst>
          </p:cNvPr>
          <p:cNvPicPr>
            <a:picLocks noChangeAspect="1"/>
          </p:cNvPicPr>
          <p:nvPr/>
        </p:nvPicPr>
        <p:blipFill>
          <a:blip r:embed="rId3">
            <a:extLst>
              <a:ext uri="{28A0092B-C50C-407E-A947-70E740481C1C}">
                <a14:useLocalDpi xmlns:a14="http://schemas.microsoft.com/office/drawing/2010/main" val="0"/>
              </a:ext>
            </a:extLst>
          </a:blip>
          <a:srcRect t="829"/>
          <a:stretch>
            <a:fillRect/>
          </a:stretch>
        </p:blipFill>
        <p:spPr>
          <a:xfrm>
            <a:off x="3037763" y="1797258"/>
            <a:ext cx="3074557" cy="2286802"/>
          </a:xfrm>
          <a:prstGeom prst="rect">
            <a:avLst/>
          </a:prstGeom>
        </p:spPr>
      </p:pic>
      <p:pic>
        <p:nvPicPr>
          <p:cNvPr id="31" name="Picture 30">
            <a:extLst>
              <a:ext uri="{FF2B5EF4-FFF2-40B4-BE49-F238E27FC236}">
                <a16:creationId xmlns:a16="http://schemas.microsoft.com/office/drawing/2014/main" id="{5D0622BF-8D2F-8B56-ED30-F14E4B0A4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012" y="4085382"/>
            <a:ext cx="3055025" cy="2291269"/>
          </a:xfrm>
          <a:prstGeom prst="rect">
            <a:avLst/>
          </a:prstGeom>
        </p:spPr>
      </p:pic>
      <p:pic>
        <p:nvPicPr>
          <p:cNvPr id="33" name="Picture 32">
            <a:extLst>
              <a:ext uri="{FF2B5EF4-FFF2-40B4-BE49-F238E27FC236}">
                <a16:creationId xmlns:a16="http://schemas.microsoft.com/office/drawing/2014/main" id="{CAD7D023-7EBC-9BD1-E624-FE224ED1AF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3849" y="4082196"/>
            <a:ext cx="3064163" cy="2298122"/>
          </a:xfrm>
          <a:prstGeom prst="rect">
            <a:avLst/>
          </a:prstGeom>
        </p:spPr>
      </p:pic>
      <p:pic>
        <p:nvPicPr>
          <p:cNvPr id="35" name="Picture 34">
            <a:extLst>
              <a:ext uri="{FF2B5EF4-FFF2-40B4-BE49-F238E27FC236}">
                <a16:creationId xmlns:a16="http://schemas.microsoft.com/office/drawing/2014/main" id="{CF27C5B5-178A-B1A7-92D7-7CB0F42C38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8151" y="4089049"/>
            <a:ext cx="3055024" cy="2291269"/>
          </a:xfrm>
          <a:prstGeom prst="rect">
            <a:avLst/>
          </a:prstGeom>
        </p:spPr>
      </p:pic>
      <p:pic>
        <p:nvPicPr>
          <p:cNvPr id="37" name="Picture 36">
            <a:extLst>
              <a:ext uri="{FF2B5EF4-FFF2-40B4-BE49-F238E27FC236}">
                <a16:creationId xmlns:a16="http://schemas.microsoft.com/office/drawing/2014/main" id="{D534D6A9-86F8-191F-8965-0234CE4064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3843" y="1798349"/>
            <a:ext cx="3055026" cy="2291269"/>
          </a:xfrm>
          <a:prstGeom prst="rect">
            <a:avLst/>
          </a:prstGeom>
        </p:spPr>
      </p:pic>
      <p:pic>
        <p:nvPicPr>
          <p:cNvPr id="39" name="Picture 38">
            <a:extLst>
              <a:ext uri="{FF2B5EF4-FFF2-40B4-BE49-F238E27FC236}">
                <a16:creationId xmlns:a16="http://schemas.microsoft.com/office/drawing/2014/main" id="{B200A338-A2D8-BC29-9B2A-15902EC2E5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085382"/>
            <a:ext cx="3046584" cy="2284938"/>
          </a:xfrm>
          <a:prstGeom prst="rect">
            <a:avLst/>
          </a:prstGeom>
        </p:spPr>
      </p:pic>
      <p:pic>
        <p:nvPicPr>
          <p:cNvPr id="41" name="Picture 40">
            <a:extLst>
              <a:ext uri="{FF2B5EF4-FFF2-40B4-BE49-F238E27FC236}">
                <a16:creationId xmlns:a16="http://schemas.microsoft.com/office/drawing/2014/main" id="{63138254-B822-8286-5834-4FE02801A1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4837" y="1796766"/>
            <a:ext cx="3051034" cy="2288275"/>
          </a:xfrm>
          <a:prstGeom prst="rect">
            <a:avLst/>
          </a:prstGeom>
        </p:spPr>
      </p:pic>
      <p:sp>
        <p:nvSpPr>
          <p:cNvPr id="43" name="TextBox 42">
            <a:extLst>
              <a:ext uri="{FF2B5EF4-FFF2-40B4-BE49-F238E27FC236}">
                <a16:creationId xmlns:a16="http://schemas.microsoft.com/office/drawing/2014/main" id="{68A73105-0114-81B9-F2B6-34B23C1CB7C9}"/>
              </a:ext>
            </a:extLst>
          </p:cNvPr>
          <p:cNvSpPr txBox="1"/>
          <p:nvPr/>
        </p:nvSpPr>
        <p:spPr>
          <a:xfrm>
            <a:off x="10010539" y="1198385"/>
            <a:ext cx="1649730" cy="369332"/>
          </a:xfrm>
          <a:prstGeom prst="rect">
            <a:avLst/>
          </a:prstGeom>
          <a:noFill/>
        </p:spPr>
        <p:txBody>
          <a:bodyPr wrap="square">
            <a:spAutoFit/>
          </a:bodyPr>
          <a:lstStyle/>
          <a:p>
            <a:r>
              <a:rPr lang="en-US" dirty="0">
                <a:solidFill>
                  <a:srgbClr val="2D4E6B"/>
                </a:solidFill>
                <a:latin typeface="Avenir Next LT Pro" panose="020B0504020202020204" pitchFamily="34" charset="0"/>
              </a:rPr>
              <a:t>Agriculture </a:t>
            </a:r>
          </a:p>
        </p:txBody>
      </p:sp>
      <p:sp>
        <p:nvSpPr>
          <p:cNvPr id="45" name="TextBox 44">
            <a:extLst>
              <a:ext uri="{FF2B5EF4-FFF2-40B4-BE49-F238E27FC236}">
                <a16:creationId xmlns:a16="http://schemas.microsoft.com/office/drawing/2014/main" id="{DE6A313E-4F81-4F27-E70F-951279D0BF2F}"/>
              </a:ext>
            </a:extLst>
          </p:cNvPr>
          <p:cNvSpPr txBox="1"/>
          <p:nvPr/>
        </p:nvSpPr>
        <p:spPr>
          <a:xfrm>
            <a:off x="6313502" y="1204651"/>
            <a:ext cx="2830341" cy="369332"/>
          </a:xfrm>
          <a:prstGeom prst="rect">
            <a:avLst/>
          </a:prstGeom>
          <a:noFill/>
        </p:spPr>
        <p:txBody>
          <a:bodyPr wrap="square">
            <a:spAutoFit/>
          </a:bodyPr>
          <a:lstStyle/>
          <a:p>
            <a:r>
              <a:rPr lang="en-US" dirty="0">
                <a:solidFill>
                  <a:srgbClr val="2D4E6B"/>
                </a:solidFill>
                <a:latin typeface="Avenir Next LT Pro" panose="020B0504020202020204" pitchFamily="34" charset="0"/>
              </a:rPr>
              <a:t>Low-Density Residential </a:t>
            </a:r>
          </a:p>
        </p:txBody>
      </p:sp>
      <p:sp>
        <p:nvSpPr>
          <p:cNvPr id="47" name="TextBox 46">
            <a:extLst>
              <a:ext uri="{FF2B5EF4-FFF2-40B4-BE49-F238E27FC236}">
                <a16:creationId xmlns:a16="http://schemas.microsoft.com/office/drawing/2014/main" id="{F1799E8D-B790-1115-CBB8-24DD0CA04F96}"/>
              </a:ext>
            </a:extLst>
          </p:cNvPr>
          <p:cNvSpPr txBox="1"/>
          <p:nvPr/>
        </p:nvSpPr>
        <p:spPr>
          <a:xfrm>
            <a:off x="3160885" y="1146428"/>
            <a:ext cx="2830342" cy="646331"/>
          </a:xfrm>
          <a:prstGeom prst="rect">
            <a:avLst/>
          </a:prstGeom>
          <a:noFill/>
        </p:spPr>
        <p:txBody>
          <a:bodyPr wrap="square">
            <a:spAutoFit/>
          </a:bodyPr>
          <a:lstStyle/>
          <a:p>
            <a:pPr algn="ctr"/>
            <a:r>
              <a:rPr lang="en-US" dirty="0">
                <a:solidFill>
                  <a:srgbClr val="2D4E6B"/>
                </a:solidFill>
                <a:latin typeface="Avenir Next LT Pro" panose="020B0504020202020204" pitchFamily="34" charset="0"/>
              </a:rPr>
              <a:t>Medium-Density</a:t>
            </a:r>
            <a:r>
              <a:rPr lang="en-US" dirty="0"/>
              <a:t> </a:t>
            </a:r>
            <a:r>
              <a:rPr lang="en-US" dirty="0">
                <a:solidFill>
                  <a:srgbClr val="2D4E6B"/>
                </a:solidFill>
                <a:latin typeface="Avenir Next LT Pro" panose="020B0504020202020204" pitchFamily="34" charset="0"/>
              </a:rPr>
              <a:t>Residential</a:t>
            </a:r>
          </a:p>
        </p:txBody>
      </p:sp>
    </p:spTree>
    <p:extLst>
      <p:ext uri="{BB962C8B-B14F-4D97-AF65-F5344CB8AC3E}">
        <p14:creationId xmlns:p14="http://schemas.microsoft.com/office/powerpoint/2010/main" val="1452008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89D176-364F-861B-06A8-94458EE3E254}"/>
              </a:ext>
            </a:extLst>
          </p:cNvPr>
          <p:cNvPicPr>
            <a:picLocks noChangeAspect="1"/>
          </p:cNvPicPr>
          <p:nvPr/>
        </p:nvPicPr>
        <p:blipFill>
          <a:blip r:embed="rId3">
            <a:alphaModFix amt="28000"/>
            <a:extLst>
              <a:ext uri="{28A0092B-C50C-407E-A947-70E740481C1C}">
                <a14:useLocalDpi xmlns:a14="http://schemas.microsoft.com/office/drawing/2010/main" val="0"/>
              </a:ext>
            </a:extLst>
          </a:blip>
          <a:srcRect t="7834" b="7834"/>
          <a:stretch>
            <a:fillRect/>
          </a:stretch>
        </p:blipFill>
        <p:spPr>
          <a:xfrm>
            <a:off x="0" y="0"/>
            <a:ext cx="12192000" cy="6858000"/>
          </a:xfrm>
          <a:prstGeom prst="rect">
            <a:avLst/>
          </a:prstGeom>
        </p:spPr>
      </p:pic>
      <p:graphicFrame>
        <p:nvGraphicFramePr>
          <p:cNvPr id="4" name="Content Placeholder 3">
            <a:extLst>
              <a:ext uri="{FF2B5EF4-FFF2-40B4-BE49-F238E27FC236}">
                <a16:creationId xmlns:a16="http://schemas.microsoft.com/office/drawing/2014/main" id="{030E903E-21F0-2665-6613-3B54A41AEB18}"/>
              </a:ext>
            </a:extLst>
          </p:cNvPr>
          <p:cNvGraphicFramePr>
            <a:graphicFrameLocks noGrp="1"/>
          </p:cNvGraphicFramePr>
          <p:nvPr>
            <p:ph idx="1"/>
            <p:extLst>
              <p:ext uri="{D42A27DB-BD31-4B8C-83A1-F6EECF244321}">
                <p14:modId xmlns:p14="http://schemas.microsoft.com/office/powerpoint/2010/main" val="3455382976"/>
              </p:ext>
            </p:extLst>
          </p:nvPr>
        </p:nvGraphicFramePr>
        <p:xfrm>
          <a:off x="-370764" y="1241664"/>
          <a:ext cx="7715461" cy="55873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a:extLst>
              <a:ext uri="{FF2B5EF4-FFF2-40B4-BE49-F238E27FC236}">
                <a16:creationId xmlns:a16="http://schemas.microsoft.com/office/drawing/2014/main" id="{C7290B71-4B9D-28C0-6B0A-2DA3EF7DDA27}"/>
              </a:ext>
            </a:extLst>
          </p:cNvPr>
          <p:cNvSpPr txBox="1">
            <a:spLocks/>
          </p:cNvSpPr>
          <p:nvPr/>
        </p:nvSpPr>
        <p:spPr>
          <a:xfrm>
            <a:off x="531731" y="30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PLAN POLICY FRAMEWORK  </a:t>
            </a:r>
          </a:p>
        </p:txBody>
      </p:sp>
      <p:cxnSp>
        <p:nvCxnSpPr>
          <p:cNvPr id="7" name="Straight Connector 6">
            <a:extLst>
              <a:ext uri="{FF2B5EF4-FFF2-40B4-BE49-F238E27FC236}">
                <a16:creationId xmlns:a16="http://schemas.microsoft.com/office/drawing/2014/main" id="{D41194BD-9006-C138-7F0B-A458361C23D0}"/>
              </a:ext>
            </a:extLst>
          </p:cNvPr>
          <p:cNvCxnSpPr>
            <a:cxnSpLocks/>
          </p:cNvCxnSpPr>
          <p:nvPr/>
        </p:nvCxnSpPr>
        <p:spPr>
          <a:xfrm>
            <a:off x="658368" y="964703"/>
            <a:ext cx="6070092"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D3D86C6D-F567-DD79-B681-8E30B9005D85}"/>
              </a:ext>
            </a:extLst>
          </p:cNvPr>
          <p:cNvSpPr txBox="1">
            <a:spLocks/>
          </p:cNvSpPr>
          <p:nvPr/>
        </p:nvSpPr>
        <p:spPr>
          <a:xfrm>
            <a:off x="7715461" y="3015"/>
            <a:ext cx="44765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GOAL CATEGORIES</a:t>
            </a:r>
          </a:p>
        </p:txBody>
      </p:sp>
      <p:sp>
        <p:nvSpPr>
          <p:cNvPr id="3" name="Rectangle 2">
            <a:extLst>
              <a:ext uri="{FF2B5EF4-FFF2-40B4-BE49-F238E27FC236}">
                <a16:creationId xmlns:a16="http://schemas.microsoft.com/office/drawing/2014/main" id="{11D4E0F4-0537-B974-A4C1-8CAF2D4EBB4B}"/>
              </a:ext>
            </a:extLst>
          </p:cNvPr>
          <p:cNvSpPr/>
          <p:nvPr/>
        </p:nvSpPr>
        <p:spPr>
          <a:xfrm>
            <a:off x="7390466" y="1278901"/>
            <a:ext cx="2171700" cy="1097280"/>
          </a:xfrm>
          <a:prstGeom prst="rect">
            <a:avLst/>
          </a:prstGeom>
          <a:solidFill>
            <a:srgbClr val="D4E4D5"/>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Housing </a:t>
            </a:r>
          </a:p>
        </p:txBody>
      </p:sp>
      <p:sp>
        <p:nvSpPr>
          <p:cNvPr id="5" name="Rectangle 4">
            <a:extLst>
              <a:ext uri="{FF2B5EF4-FFF2-40B4-BE49-F238E27FC236}">
                <a16:creationId xmlns:a16="http://schemas.microsoft.com/office/drawing/2014/main" id="{A6633677-1F7C-1599-54A0-DE57E18FD3D9}"/>
              </a:ext>
            </a:extLst>
          </p:cNvPr>
          <p:cNvSpPr/>
          <p:nvPr/>
        </p:nvSpPr>
        <p:spPr>
          <a:xfrm>
            <a:off x="9784063" y="1278901"/>
            <a:ext cx="2171700" cy="1097280"/>
          </a:xfrm>
          <a:prstGeom prst="rect">
            <a:avLst/>
          </a:prstGeom>
          <a:solidFill>
            <a:srgbClr val="C6E0F2"/>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Land Use and Zoning</a:t>
            </a:r>
          </a:p>
        </p:txBody>
      </p:sp>
      <p:sp>
        <p:nvSpPr>
          <p:cNvPr id="8" name="Rectangle 7">
            <a:extLst>
              <a:ext uri="{FF2B5EF4-FFF2-40B4-BE49-F238E27FC236}">
                <a16:creationId xmlns:a16="http://schemas.microsoft.com/office/drawing/2014/main" id="{9FA2DA7C-2C33-916B-227E-F72AE27C197B}"/>
              </a:ext>
            </a:extLst>
          </p:cNvPr>
          <p:cNvSpPr/>
          <p:nvPr/>
        </p:nvSpPr>
        <p:spPr>
          <a:xfrm>
            <a:off x="7390466" y="2604464"/>
            <a:ext cx="2171700" cy="1097280"/>
          </a:xfrm>
          <a:prstGeom prst="rect">
            <a:avLst/>
          </a:prstGeom>
          <a:solidFill>
            <a:srgbClr val="F9EAC3"/>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Historic/Aesthetic Resources</a:t>
            </a:r>
          </a:p>
        </p:txBody>
      </p:sp>
      <p:sp>
        <p:nvSpPr>
          <p:cNvPr id="9" name="Rectangle 8">
            <a:extLst>
              <a:ext uri="{FF2B5EF4-FFF2-40B4-BE49-F238E27FC236}">
                <a16:creationId xmlns:a16="http://schemas.microsoft.com/office/drawing/2014/main" id="{82023535-4173-BDCF-84A6-42C397024234}"/>
              </a:ext>
            </a:extLst>
          </p:cNvPr>
          <p:cNvSpPr/>
          <p:nvPr/>
        </p:nvSpPr>
        <p:spPr>
          <a:xfrm>
            <a:off x="9798402" y="2604464"/>
            <a:ext cx="2171700" cy="1097280"/>
          </a:xfrm>
          <a:prstGeom prst="rect">
            <a:avLst/>
          </a:prstGeom>
          <a:solidFill>
            <a:srgbClr val="D4E4D5"/>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Sustainability/ Environmental Resources/Climate Smart</a:t>
            </a:r>
          </a:p>
        </p:txBody>
      </p:sp>
      <p:sp>
        <p:nvSpPr>
          <p:cNvPr id="11" name="Rectangle 10">
            <a:extLst>
              <a:ext uri="{FF2B5EF4-FFF2-40B4-BE49-F238E27FC236}">
                <a16:creationId xmlns:a16="http://schemas.microsoft.com/office/drawing/2014/main" id="{C594879D-882A-2865-6B29-636B72EB2374}"/>
              </a:ext>
            </a:extLst>
          </p:cNvPr>
          <p:cNvSpPr/>
          <p:nvPr/>
        </p:nvSpPr>
        <p:spPr>
          <a:xfrm>
            <a:off x="7390466" y="3978704"/>
            <a:ext cx="2171700" cy="1097280"/>
          </a:xfrm>
          <a:prstGeom prst="rect">
            <a:avLst/>
          </a:prstGeom>
          <a:solidFill>
            <a:srgbClr val="C6E0F2"/>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Utilities/Stormwater/Infrastructure</a:t>
            </a:r>
          </a:p>
        </p:txBody>
      </p:sp>
      <p:sp>
        <p:nvSpPr>
          <p:cNvPr id="12" name="Rectangle 11">
            <a:extLst>
              <a:ext uri="{FF2B5EF4-FFF2-40B4-BE49-F238E27FC236}">
                <a16:creationId xmlns:a16="http://schemas.microsoft.com/office/drawing/2014/main" id="{46B7513E-C86C-5D98-B31A-557E68BAE1ED}"/>
              </a:ext>
            </a:extLst>
          </p:cNvPr>
          <p:cNvSpPr/>
          <p:nvPr/>
        </p:nvSpPr>
        <p:spPr>
          <a:xfrm>
            <a:off x="9784063" y="3978704"/>
            <a:ext cx="2171700" cy="1097280"/>
          </a:xfrm>
          <a:prstGeom prst="rect">
            <a:avLst/>
          </a:prstGeom>
          <a:solidFill>
            <a:srgbClr val="F9EAC3"/>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Traffic/Parking/ Transportation</a:t>
            </a:r>
          </a:p>
        </p:txBody>
      </p:sp>
      <p:sp>
        <p:nvSpPr>
          <p:cNvPr id="13" name="Rectangle 12">
            <a:extLst>
              <a:ext uri="{FF2B5EF4-FFF2-40B4-BE49-F238E27FC236}">
                <a16:creationId xmlns:a16="http://schemas.microsoft.com/office/drawing/2014/main" id="{C4A4A3AB-FE1A-8F98-F812-CF94F58084A4}"/>
              </a:ext>
            </a:extLst>
          </p:cNvPr>
          <p:cNvSpPr/>
          <p:nvPr/>
        </p:nvSpPr>
        <p:spPr>
          <a:xfrm>
            <a:off x="7390466" y="5304267"/>
            <a:ext cx="2171700" cy="1097280"/>
          </a:xfrm>
          <a:prstGeom prst="rect">
            <a:avLst/>
          </a:prstGeom>
          <a:solidFill>
            <a:srgbClr val="F9EAC3"/>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Recreation and Open Space </a:t>
            </a:r>
          </a:p>
        </p:txBody>
      </p:sp>
      <p:sp>
        <p:nvSpPr>
          <p:cNvPr id="14" name="Rectangle 13">
            <a:extLst>
              <a:ext uri="{FF2B5EF4-FFF2-40B4-BE49-F238E27FC236}">
                <a16:creationId xmlns:a16="http://schemas.microsoft.com/office/drawing/2014/main" id="{BFA5D3D9-F646-83C9-5534-4B61FF1D95EA}"/>
              </a:ext>
            </a:extLst>
          </p:cNvPr>
          <p:cNvSpPr/>
          <p:nvPr/>
        </p:nvSpPr>
        <p:spPr>
          <a:xfrm>
            <a:off x="9798402" y="5304267"/>
            <a:ext cx="2171700" cy="1097280"/>
          </a:xfrm>
          <a:prstGeom prst="rect">
            <a:avLst/>
          </a:prstGeom>
          <a:solidFill>
            <a:srgbClr val="D4E4D5"/>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Economy</a:t>
            </a:r>
          </a:p>
        </p:txBody>
      </p:sp>
    </p:spTree>
    <p:extLst>
      <p:ext uri="{BB962C8B-B14F-4D97-AF65-F5344CB8AC3E}">
        <p14:creationId xmlns:p14="http://schemas.microsoft.com/office/powerpoint/2010/main" val="631062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EAC3">
            <a:alpha val="2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2D11F9-BAEF-011E-2E52-C531E94BEFDE}"/>
              </a:ext>
            </a:extLst>
          </p:cNvPr>
          <p:cNvSpPr>
            <a:spLocks noGrp="1"/>
          </p:cNvSpPr>
          <p:nvPr>
            <p:ph idx="1"/>
          </p:nvPr>
        </p:nvSpPr>
        <p:spPr>
          <a:xfrm>
            <a:off x="658368" y="1165859"/>
            <a:ext cx="11511679" cy="5379719"/>
          </a:xfrm>
        </p:spPr>
        <p:txBody>
          <a:bodyPr>
            <a:normAutofit fontScale="55000" lnSpcReduction="20000"/>
          </a:bodyPr>
          <a:lstStyle/>
          <a:p>
            <a:pPr marL="0" indent="0">
              <a:buNone/>
            </a:pPr>
            <a:r>
              <a:rPr lang="en-US" sz="3800" dirty="0">
                <a:solidFill>
                  <a:srgbClr val="2D4E6B"/>
                </a:solidFill>
                <a:latin typeface="Avenir Next LT Pro" panose="020B0504020202020204" pitchFamily="34" charset="0"/>
              </a:rPr>
              <a:t>Housing</a:t>
            </a:r>
          </a:p>
          <a:p>
            <a:r>
              <a:rPr lang="en-US" sz="3300" dirty="0"/>
              <a:t>Goal 1: Protect existing residential uses and neighborhoods in the Village while exploring opportunities to provide additional housing options, ensuring that future housing development is consistent with the scale, density and size preferred by the Village.</a:t>
            </a:r>
          </a:p>
          <a:p>
            <a:pPr marL="0" indent="0">
              <a:buNone/>
            </a:pPr>
            <a:endParaRPr lang="en-US" dirty="0"/>
          </a:p>
          <a:p>
            <a:pPr marL="0" indent="0">
              <a:buNone/>
            </a:pPr>
            <a:r>
              <a:rPr lang="en-US" sz="3800" dirty="0">
                <a:solidFill>
                  <a:srgbClr val="2D4E6B"/>
                </a:solidFill>
                <a:latin typeface="Avenir Next LT Pro" panose="020B0504020202020204" pitchFamily="34" charset="0"/>
              </a:rPr>
              <a:t>Land Use and Zoning</a:t>
            </a:r>
          </a:p>
          <a:p>
            <a:r>
              <a:rPr lang="en-US" sz="3300" dirty="0"/>
              <a:t>Goal </a:t>
            </a:r>
            <a:r>
              <a:rPr lang="en-US" sz="3300" dirty="0" err="1"/>
              <a:t>2A</a:t>
            </a:r>
            <a:r>
              <a:rPr lang="en-US" sz="3300" dirty="0"/>
              <a:t>: Protect the existing land use patterns while allowing for the continued reasonable and small-scale growth of residential and commercial uses which are consistent with the scale and density of existing development, and do not impact the Village’s environmental, scenic and historic resources.</a:t>
            </a:r>
          </a:p>
          <a:p>
            <a:r>
              <a:rPr lang="en-US" sz="3300" dirty="0"/>
              <a:t>Goal </a:t>
            </a:r>
            <a:r>
              <a:rPr lang="en-US" sz="3300" dirty="0" err="1"/>
              <a:t>2B</a:t>
            </a:r>
            <a:r>
              <a:rPr lang="en-US" sz="3300" dirty="0"/>
              <a:t>: Review and update the Zoning Code to ensure it accommodates the evolving needs and goals of the Village, while preserving the current community character and scale of development.</a:t>
            </a:r>
          </a:p>
          <a:p>
            <a:r>
              <a:rPr lang="en-US" sz="3300" dirty="0"/>
              <a:t>Goal </a:t>
            </a:r>
            <a:r>
              <a:rPr lang="en-US" sz="3300" dirty="0" err="1"/>
              <a:t>2C</a:t>
            </a:r>
            <a:r>
              <a:rPr lang="en-US" sz="3300" dirty="0"/>
              <a:t>: Ensure that any proposed new development or redevelopment within the Village is consistent with the historic community character of Northport and adequately protects the existing natural resources and scenic beauty.</a:t>
            </a:r>
          </a:p>
          <a:p>
            <a:pPr marL="0" indent="0">
              <a:buNone/>
            </a:pPr>
            <a:endParaRPr lang="en-US" dirty="0"/>
          </a:p>
          <a:p>
            <a:pPr marL="0" indent="0">
              <a:buNone/>
            </a:pPr>
            <a:r>
              <a:rPr lang="en-US" sz="3800" dirty="0">
                <a:solidFill>
                  <a:srgbClr val="2D4E6B"/>
                </a:solidFill>
                <a:latin typeface="Avenir Next LT Pro" panose="020B0504020202020204" pitchFamily="34" charset="0"/>
              </a:rPr>
              <a:t>Historic/Aesthetic Resources</a:t>
            </a:r>
          </a:p>
          <a:p>
            <a:r>
              <a:rPr lang="en-US" sz="3300" dirty="0"/>
              <a:t>Goal </a:t>
            </a:r>
            <a:r>
              <a:rPr lang="en-US" sz="3300" dirty="0" err="1"/>
              <a:t>3A</a:t>
            </a:r>
            <a:r>
              <a:rPr lang="en-US" sz="3300" dirty="0"/>
              <a:t>: Protect and enhance the historic and scenic resources within the community that have established the Village’s unique sense of place.</a:t>
            </a:r>
          </a:p>
          <a:p>
            <a:r>
              <a:rPr lang="en-US" sz="3300" dirty="0"/>
              <a:t>Goal </a:t>
            </a:r>
            <a:r>
              <a:rPr lang="en-US" sz="3300" dirty="0" err="1"/>
              <a:t>3B</a:t>
            </a:r>
            <a:r>
              <a:rPr lang="en-US" sz="3300" dirty="0"/>
              <a:t>: Establish a historic preservation program that celebrates the history of Northport through education and visibility.</a:t>
            </a:r>
          </a:p>
          <a:p>
            <a:endParaRPr lang="en-US" dirty="0"/>
          </a:p>
        </p:txBody>
      </p:sp>
      <p:sp>
        <p:nvSpPr>
          <p:cNvPr id="6" name="Title 1">
            <a:extLst>
              <a:ext uri="{FF2B5EF4-FFF2-40B4-BE49-F238E27FC236}">
                <a16:creationId xmlns:a16="http://schemas.microsoft.com/office/drawing/2014/main" id="{C11CEBA1-F88B-EE18-C420-401B2588A283}"/>
              </a:ext>
            </a:extLst>
          </p:cNvPr>
          <p:cNvSpPr txBox="1">
            <a:spLocks/>
          </p:cNvSpPr>
          <p:nvPr/>
        </p:nvSpPr>
        <p:spPr>
          <a:xfrm>
            <a:off x="531731" y="30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GOALS</a:t>
            </a:r>
          </a:p>
        </p:txBody>
      </p:sp>
      <p:cxnSp>
        <p:nvCxnSpPr>
          <p:cNvPr id="7" name="Straight Connector 6">
            <a:extLst>
              <a:ext uri="{FF2B5EF4-FFF2-40B4-BE49-F238E27FC236}">
                <a16:creationId xmlns:a16="http://schemas.microsoft.com/office/drawing/2014/main" id="{051FC831-D8F0-530A-FC3C-C69387029E69}"/>
              </a:ext>
            </a:extLst>
          </p:cNvPr>
          <p:cNvCxnSpPr>
            <a:cxnSpLocks/>
          </p:cNvCxnSpPr>
          <p:nvPr/>
        </p:nvCxnSpPr>
        <p:spPr>
          <a:xfrm>
            <a:off x="658368" y="964703"/>
            <a:ext cx="7356920"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780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DCDB8EA-3ACC-390B-D142-EF8CCBCA5A07}"/>
              </a:ext>
            </a:extLst>
          </p:cNvPr>
          <p:cNvSpPr/>
          <p:nvPr/>
        </p:nvSpPr>
        <p:spPr>
          <a:xfrm>
            <a:off x="658368" y="5209670"/>
            <a:ext cx="4542469" cy="678643"/>
          </a:xfrm>
          <a:prstGeom prst="rect">
            <a:avLst/>
          </a:prstGeom>
          <a:solidFill>
            <a:srgbClr val="D4E4D5"/>
          </a:solidFill>
          <a:ln>
            <a:solidFill>
              <a:srgbClr val="F9E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latin typeface="Georgia" panose="02040502050405020303" pitchFamily="18" charset="0"/>
              </a:rPr>
              <a:t>	Where Do We Want to Be?</a:t>
            </a:r>
          </a:p>
        </p:txBody>
      </p:sp>
      <p:sp>
        <p:nvSpPr>
          <p:cNvPr id="14" name="Oval 13">
            <a:extLst>
              <a:ext uri="{FF2B5EF4-FFF2-40B4-BE49-F238E27FC236}">
                <a16:creationId xmlns:a16="http://schemas.microsoft.com/office/drawing/2014/main" id="{9C311DAA-DDA1-9148-1201-BD7E01C01187}"/>
              </a:ext>
            </a:extLst>
          </p:cNvPr>
          <p:cNvSpPr/>
          <p:nvPr/>
        </p:nvSpPr>
        <p:spPr>
          <a:xfrm>
            <a:off x="6189246" y="2989531"/>
            <a:ext cx="4890374" cy="3439713"/>
          </a:xfrm>
          <a:prstGeom prst="ellipse">
            <a:avLst/>
          </a:prstGeom>
          <a:solidFill>
            <a:srgbClr val="F9EAC3"/>
          </a:solidFill>
          <a:ln>
            <a:solidFill>
              <a:srgbClr val="F9E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D658A0-0623-D835-7D70-036503250323}"/>
              </a:ext>
            </a:extLst>
          </p:cNvPr>
          <p:cNvSpPr>
            <a:spLocks noGrp="1"/>
          </p:cNvSpPr>
          <p:nvPr>
            <p:ph type="title"/>
          </p:nvPr>
        </p:nvSpPr>
        <p:spPr>
          <a:xfrm>
            <a:off x="531731" y="32151"/>
            <a:ext cx="10515600" cy="1325563"/>
          </a:xfrm>
        </p:spPr>
        <p:txBody>
          <a:bodyPr>
            <a:normAutofit/>
          </a:bodyPr>
          <a:lstStyle/>
          <a:p>
            <a:r>
              <a:rPr lang="en-US" sz="3600" dirty="0">
                <a:solidFill>
                  <a:srgbClr val="2D4E6B"/>
                </a:solidFill>
                <a:latin typeface="Avenir Next LT Pro" panose="020B0504020202020204" pitchFamily="34" charset="0"/>
              </a:rPr>
              <a:t>WHAT IS A COMPREHENSIVE PLAN?</a:t>
            </a:r>
          </a:p>
        </p:txBody>
      </p:sp>
      <p:sp>
        <p:nvSpPr>
          <p:cNvPr id="8" name="Text Placeholder 1">
            <a:extLst>
              <a:ext uri="{FF2B5EF4-FFF2-40B4-BE49-F238E27FC236}">
                <a16:creationId xmlns:a16="http://schemas.microsoft.com/office/drawing/2014/main" id="{B0781F95-CBD2-E821-8CBE-1A6F62637FC1}"/>
              </a:ext>
            </a:extLst>
          </p:cNvPr>
          <p:cNvSpPr txBox="1">
            <a:spLocks/>
          </p:cNvSpPr>
          <p:nvPr/>
        </p:nvSpPr>
        <p:spPr>
          <a:xfrm>
            <a:off x="5297036" y="1690689"/>
            <a:ext cx="3675326" cy="3717866"/>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spcBef>
                <a:spcPts val="600"/>
              </a:spcBef>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CA15C227-F8D7-A915-C398-EBF5E875795E}"/>
              </a:ext>
            </a:extLst>
          </p:cNvPr>
          <p:cNvSpPr txBox="1"/>
          <p:nvPr/>
        </p:nvSpPr>
        <p:spPr>
          <a:xfrm>
            <a:off x="637159" y="1105913"/>
            <a:ext cx="9556437" cy="1169551"/>
          </a:xfrm>
          <a:prstGeom prst="rect">
            <a:avLst/>
          </a:prstGeom>
          <a:noFill/>
        </p:spPr>
        <p:txBody>
          <a:bodyPr wrap="square">
            <a:spAutoFit/>
          </a:bodyPr>
          <a:lstStyle/>
          <a:p>
            <a:pPr marL="285750" indent="-285750">
              <a:buFont typeface="Arial" panose="020B0604020202020204" pitchFamily="34" charset="0"/>
              <a:buChar char="•"/>
            </a:pPr>
            <a:r>
              <a:rPr lang="en-US" sz="1400" dirty="0">
                <a:ea typeface="Calibri" panose="020F0502020204030204" pitchFamily="34" charset="0"/>
                <a:cs typeface="Calibri" panose="020F0502020204030204" pitchFamily="34" charset="0"/>
              </a:rPr>
              <a:t>A document that guides immediate and long-range growth, protection, and enhancement in a Village. </a:t>
            </a:r>
          </a:p>
          <a:p>
            <a:pPr marL="285750" indent="-285750">
              <a:buFont typeface="Arial" panose="020B0604020202020204" pitchFamily="34" charset="0"/>
              <a:buChar char="•"/>
            </a:pPr>
            <a:r>
              <a:rPr lang="en-US" sz="1400" dirty="0"/>
              <a:t>Assesses the issues and opportunities confronting the Village.</a:t>
            </a:r>
          </a:p>
          <a:p>
            <a:pPr marL="285750" indent="-285750">
              <a:buFont typeface="Arial" panose="020B0604020202020204" pitchFamily="34" charset="0"/>
              <a:buChar char="•"/>
            </a:pPr>
            <a:r>
              <a:rPr lang="en-US" sz="1400" dirty="0"/>
              <a:t>Sets the Vision, Goals, and Objectives for preservation and growth for the next 10-20 years in the Village.</a:t>
            </a:r>
          </a:p>
          <a:p>
            <a:endParaRPr lang="en-US" sz="1400" dirty="0"/>
          </a:p>
          <a:p>
            <a:pPr marL="285750" indent="-285750">
              <a:buFont typeface="Arial" panose="020B0604020202020204" pitchFamily="34" charset="0"/>
              <a:buChar char="•"/>
            </a:pPr>
            <a:endParaRPr lang="en-US" sz="1400" dirty="0"/>
          </a:p>
        </p:txBody>
      </p:sp>
      <p:sp>
        <p:nvSpPr>
          <p:cNvPr id="12" name="TextBox 11">
            <a:extLst>
              <a:ext uri="{FF2B5EF4-FFF2-40B4-BE49-F238E27FC236}">
                <a16:creationId xmlns:a16="http://schemas.microsoft.com/office/drawing/2014/main" id="{90719F0D-33DB-E3B9-2E39-2E2EC66A9654}"/>
              </a:ext>
            </a:extLst>
          </p:cNvPr>
          <p:cNvSpPr txBox="1"/>
          <p:nvPr/>
        </p:nvSpPr>
        <p:spPr>
          <a:xfrm>
            <a:off x="5544761" y="3248099"/>
            <a:ext cx="6179344" cy="1077218"/>
          </a:xfrm>
          <a:prstGeom prst="rect">
            <a:avLst/>
          </a:prstGeom>
          <a:noFill/>
        </p:spPr>
        <p:txBody>
          <a:bodyPr wrap="square">
            <a:spAutoFit/>
          </a:bodyPr>
          <a:lstStyle/>
          <a:p>
            <a:pPr algn="ctr"/>
            <a:r>
              <a:rPr lang="en-US" sz="3200" dirty="0">
                <a:solidFill>
                  <a:schemeClr val="accent1"/>
                </a:solidFill>
                <a:latin typeface="Avenir Next LT Pro" panose="020B0504020202020204" pitchFamily="34" charset="0"/>
              </a:rPr>
              <a:t>WHY IS IT</a:t>
            </a:r>
          </a:p>
          <a:p>
            <a:pPr algn="ctr"/>
            <a:r>
              <a:rPr lang="en-US" sz="3200" dirty="0">
                <a:solidFill>
                  <a:schemeClr val="accent1"/>
                </a:solidFill>
                <a:latin typeface="Avenir Next LT Pro" panose="020B0504020202020204" pitchFamily="34" charset="0"/>
              </a:rPr>
              <a:t> IMPORTANT? </a:t>
            </a:r>
          </a:p>
        </p:txBody>
      </p:sp>
      <p:sp>
        <p:nvSpPr>
          <p:cNvPr id="13" name="TextBox 12">
            <a:extLst>
              <a:ext uri="{FF2B5EF4-FFF2-40B4-BE49-F238E27FC236}">
                <a16:creationId xmlns:a16="http://schemas.microsoft.com/office/drawing/2014/main" id="{9BA3786D-6E3F-4E3D-0829-CAB99A81EB0E}"/>
              </a:ext>
            </a:extLst>
          </p:cNvPr>
          <p:cNvSpPr txBox="1"/>
          <p:nvPr/>
        </p:nvSpPr>
        <p:spPr>
          <a:xfrm>
            <a:off x="6748358" y="3898238"/>
            <a:ext cx="4181566" cy="2246769"/>
          </a:xfrm>
          <a:prstGeom prst="rect">
            <a:avLst/>
          </a:prstGeom>
          <a:noFill/>
        </p:spPr>
        <p:txBody>
          <a:bodyPr wrap="square">
            <a:spAutoFit/>
          </a:bodyPr>
          <a:lstStyle/>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solidFill>
                <a:srgbClr val="2D4E6B"/>
              </a:solidFill>
            </a:endParaRPr>
          </a:p>
          <a:p>
            <a:pPr marL="285750" indent="-285750">
              <a:buFont typeface="Arial" panose="020B0604020202020204" pitchFamily="34" charset="0"/>
              <a:buChar char="•"/>
            </a:pPr>
            <a:r>
              <a:rPr lang="en-US" sz="1400" dirty="0">
                <a:solidFill>
                  <a:srgbClr val="2D4E6B"/>
                </a:solidFill>
              </a:rPr>
              <a:t>All Village land use regulations must be in accordance with an adopted comprehensive plan as required by NYS Village Law</a:t>
            </a:r>
          </a:p>
          <a:p>
            <a:pPr marL="285750" indent="-285750">
              <a:buFont typeface="Arial" panose="020B0604020202020204" pitchFamily="34" charset="0"/>
              <a:buChar char="•"/>
            </a:pPr>
            <a:r>
              <a:rPr lang="en-US" sz="1400" dirty="0">
                <a:solidFill>
                  <a:srgbClr val="2D4E6B"/>
                </a:solidFill>
              </a:rPr>
              <a:t>Proactive vs Reactive - builds community consensus &amp; coordination in advance</a:t>
            </a:r>
          </a:p>
          <a:p>
            <a:pPr marL="285750" indent="-285750">
              <a:buFont typeface="Arial" panose="020B0604020202020204" pitchFamily="34" charset="0"/>
              <a:buChar char="•"/>
            </a:pPr>
            <a:r>
              <a:rPr lang="en-US" sz="1400" dirty="0">
                <a:solidFill>
                  <a:srgbClr val="2D4E6B"/>
                </a:solidFill>
              </a:rPr>
              <a:t>Can help to attract investment and support future grant funding opportunities</a:t>
            </a:r>
          </a:p>
          <a:p>
            <a:pPr marL="285750" lvl="0" indent="-285750">
              <a:lnSpc>
                <a:spcPct val="100000"/>
              </a:lnSpc>
              <a:buFont typeface="Arial" panose="020B0604020202020204" pitchFamily="34" charset="0"/>
              <a:buChar char="•"/>
            </a:pPr>
            <a:endParaRPr lang="en-US" sz="1400" b="1" dirty="0"/>
          </a:p>
        </p:txBody>
      </p:sp>
      <p:cxnSp>
        <p:nvCxnSpPr>
          <p:cNvPr id="15" name="Straight Connector 14">
            <a:extLst>
              <a:ext uri="{FF2B5EF4-FFF2-40B4-BE49-F238E27FC236}">
                <a16:creationId xmlns:a16="http://schemas.microsoft.com/office/drawing/2014/main" id="{EF6DC595-1F87-E585-4F31-F31C4DB186C2}"/>
              </a:ext>
            </a:extLst>
          </p:cNvPr>
          <p:cNvCxnSpPr>
            <a:cxnSpLocks/>
          </p:cNvCxnSpPr>
          <p:nvPr/>
        </p:nvCxnSpPr>
        <p:spPr>
          <a:xfrm>
            <a:off x="658368" y="993839"/>
            <a:ext cx="7356920"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pic>
        <p:nvPicPr>
          <p:cNvPr id="26" name="Content Placeholder 5">
            <a:extLst>
              <a:ext uri="{FF2B5EF4-FFF2-40B4-BE49-F238E27FC236}">
                <a16:creationId xmlns:a16="http://schemas.microsoft.com/office/drawing/2014/main" id="{12D8C1D2-2F66-58A6-9D4A-B0D7941631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17473" y="-267495"/>
            <a:ext cx="2009708" cy="7325519"/>
          </a:xfrm>
        </p:spPr>
      </p:pic>
      <p:sp>
        <p:nvSpPr>
          <p:cNvPr id="27" name="Title 1">
            <a:extLst>
              <a:ext uri="{FF2B5EF4-FFF2-40B4-BE49-F238E27FC236}">
                <a16:creationId xmlns:a16="http://schemas.microsoft.com/office/drawing/2014/main" id="{5107A218-F1E8-1D62-218B-D43B0BED68AD}"/>
              </a:ext>
            </a:extLst>
          </p:cNvPr>
          <p:cNvSpPr txBox="1">
            <a:spLocks/>
          </p:cNvSpPr>
          <p:nvPr/>
        </p:nvSpPr>
        <p:spPr>
          <a:xfrm>
            <a:off x="531731" y="24398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BASIC QUESTIONS </a:t>
            </a:r>
          </a:p>
        </p:txBody>
      </p:sp>
      <p:cxnSp>
        <p:nvCxnSpPr>
          <p:cNvPr id="28" name="Straight Connector 27">
            <a:extLst>
              <a:ext uri="{FF2B5EF4-FFF2-40B4-BE49-F238E27FC236}">
                <a16:creationId xmlns:a16="http://schemas.microsoft.com/office/drawing/2014/main" id="{463B08CA-462F-D5C1-6F77-DE61EFBB3979}"/>
              </a:ext>
            </a:extLst>
          </p:cNvPr>
          <p:cNvCxnSpPr>
            <a:cxnSpLocks/>
          </p:cNvCxnSpPr>
          <p:nvPr/>
        </p:nvCxnSpPr>
        <p:spPr>
          <a:xfrm>
            <a:off x="637159" y="3367949"/>
            <a:ext cx="4056507"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6F5A2A56-096B-EE4E-5F4D-177AD41F75BB}"/>
              </a:ext>
            </a:extLst>
          </p:cNvPr>
          <p:cNvSpPr/>
          <p:nvPr/>
        </p:nvSpPr>
        <p:spPr>
          <a:xfrm>
            <a:off x="637160" y="3612134"/>
            <a:ext cx="4542469" cy="678643"/>
          </a:xfrm>
          <a:prstGeom prst="rect">
            <a:avLst/>
          </a:prstGeom>
          <a:solidFill>
            <a:srgbClr val="D4E4D5"/>
          </a:solidFill>
          <a:ln>
            <a:solidFill>
              <a:srgbClr val="F9E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latin typeface="Georgia" panose="02040502050405020303" pitchFamily="18" charset="0"/>
              </a:rPr>
              <a:t>	Where Are We Now?</a:t>
            </a:r>
          </a:p>
        </p:txBody>
      </p:sp>
      <p:sp>
        <p:nvSpPr>
          <p:cNvPr id="31" name="Rectangle 30">
            <a:extLst>
              <a:ext uri="{FF2B5EF4-FFF2-40B4-BE49-F238E27FC236}">
                <a16:creationId xmlns:a16="http://schemas.microsoft.com/office/drawing/2014/main" id="{2B9D58F2-19BB-5A68-2DE3-430F936EBD89}"/>
              </a:ext>
            </a:extLst>
          </p:cNvPr>
          <p:cNvSpPr/>
          <p:nvPr/>
        </p:nvSpPr>
        <p:spPr>
          <a:xfrm>
            <a:off x="637159" y="4410603"/>
            <a:ext cx="4542469" cy="678643"/>
          </a:xfrm>
          <a:prstGeom prst="rect">
            <a:avLst/>
          </a:prstGeom>
          <a:solidFill>
            <a:srgbClr val="D4E4D5"/>
          </a:solidFill>
          <a:ln>
            <a:solidFill>
              <a:srgbClr val="F9E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latin typeface="Georgia" panose="02040502050405020303" pitchFamily="18" charset="0"/>
              </a:rPr>
              <a:t>	Where Are We Going?</a:t>
            </a:r>
          </a:p>
        </p:txBody>
      </p:sp>
      <p:sp>
        <p:nvSpPr>
          <p:cNvPr id="33" name="Rectangle 32">
            <a:extLst>
              <a:ext uri="{FF2B5EF4-FFF2-40B4-BE49-F238E27FC236}">
                <a16:creationId xmlns:a16="http://schemas.microsoft.com/office/drawing/2014/main" id="{CDED4D22-59B1-40A6-6557-F31C8989A467}"/>
              </a:ext>
            </a:extLst>
          </p:cNvPr>
          <p:cNvSpPr/>
          <p:nvPr/>
        </p:nvSpPr>
        <p:spPr>
          <a:xfrm>
            <a:off x="658368" y="6008139"/>
            <a:ext cx="4542469" cy="678643"/>
          </a:xfrm>
          <a:prstGeom prst="rect">
            <a:avLst/>
          </a:prstGeom>
          <a:solidFill>
            <a:srgbClr val="D4E4D5"/>
          </a:solidFill>
          <a:ln>
            <a:solidFill>
              <a:srgbClr val="F9E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latin typeface="Georgia" panose="02040502050405020303" pitchFamily="18" charset="0"/>
              </a:rPr>
              <a:t>	How Do We Get There?</a:t>
            </a:r>
          </a:p>
        </p:txBody>
      </p:sp>
      <p:pic>
        <p:nvPicPr>
          <p:cNvPr id="39" name="Graphic 38" descr="Route (Two Pins With A Path) outline">
            <a:extLst>
              <a:ext uri="{FF2B5EF4-FFF2-40B4-BE49-F238E27FC236}">
                <a16:creationId xmlns:a16="http://schemas.microsoft.com/office/drawing/2014/main" id="{F640C2CB-0540-FB02-2532-9D55302A1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322" y="6098448"/>
            <a:ext cx="498025" cy="498025"/>
          </a:xfrm>
          <a:prstGeom prst="rect">
            <a:avLst/>
          </a:prstGeom>
        </p:spPr>
      </p:pic>
      <p:pic>
        <p:nvPicPr>
          <p:cNvPr id="41" name="Graphic 40" descr="Map with pin outline">
            <a:extLst>
              <a:ext uri="{FF2B5EF4-FFF2-40B4-BE49-F238E27FC236}">
                <a16:creationId xmlns:a16="http://schemas.microsoft.com/office/drawing/2014/main" id="{A42C4775-11CA-351B-16B0-80F0130AD2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3758" y="5179555"/>
            <a:ext cx="645151" cy="645151"/>
          </a:xfrm>
          <a:prstGeom prst="rect">
            <a:avLst/>
          </a:prstGeom>
        </p:spPr>
      </p:pic>
      <p:pic>
        <p:nvPicPr>
          <p:cNvPr id="43" name="Graphic 42" descr="Marker outline">
            <a:extLst>
              <a:ext uri="{FF2B5EF4-FFF2-40B4-BE49-F238E27FC236}">
                <a16:creationId xmlns:a16="http://schemas.microsoft.com/office/drawing/2014/main" id="{FF605193-84A8-EA84-6CE5-1E0107A9B2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2418" y="3689407"/>
            <a:ext cx="567829" cy="567829"/>
          </a:xfrm>
          <a:prstGeom prst="rect">
            <a:avLst/>
          </a:prstGeom>
        </p:spPr>
      </p:pic>
      <p:pic>
        <p:nvPicPr>
          <p:cNvPr id="45" name="Graphic 44" descr="Treasure Map outline">
            <a:extLst>
              <a:ext uri="{FF2B5EF4-FFF2-40B4-BE49-F238E27FC236}">
                <a16:creationId xmlns:a16="http://schemas.microsoft.com/office/drawing/2014/main" id="{3B98D385-1CCD-DD3D-FAB3-C013514F34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3874" y="4446617"/>
            <a:ext cx="615035" cy="615035"/>
          </a:xfrm>
          <a:prstGeom prst="rect">
            <a:avLst/>
          </a:prstGeom>
        </p:spPr>
      </p:pic>
      <p:sp>
        <p:nvSpPr>
          <p:cNvPr id="3" name="Rectangle 2">
            <a:extLst>
              <a:ext uri="{FF2B5EF4-FFF2-40B4-BE49-F238E27FC236}">
                <a16:creationId xmlns:a16="http://schemas.microsoft.com/office/drawing/2014/main" id="{C6DF5985-7573-E5A1-A765-F22382C91538}"/>
              </a:ext>
            </a:extLst>
          </p:cNvPr>
          <p:cNvSpPr/>
          <p:nvPr/>
        </p:nvSpPr>
        <p:spPr>
          <a:xfrm>
            <a:off x="637159" y="2058075"/>
            <a:ext cx="9485535" cy="559396"/>
          </a:xfrm>
          <a:prstGeom prst="rect">
            <a:avLst/>
          </a:prstGeom>
          <a:noFill/>
          <a:ln>
            <a:solidFill>
              <a:srgbClr val="F9EA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C45176B-E847-014B-9D98-59A0AAB4B1C2}"/>
              </a:ext>
            </a:extLst>
          </p:cNvPr>
          <p:cNvSpPr txBox="1"/>
          <p:nvPr/>
        </p:nvSpPr>
        <p:spPr>
          <a:xfrm>
            <a:off x="731180" y="2082770"/>
            <a:ext cx="9297492" cy="523220"/>
          </a:xfrm>
          <a:prstGeom prst="rect">
            <a:avLst/>
          </a:prstGeom>
          <a:noFill/>
        </p:spPr>
        <p:txBody>
          <a:bodyPr wrap="square">
            <a:spAutoFit/>
          </a:bodyPr>
          <a:lstStyle/>
          <a:p>
            <a:pPr algn="ctr"/>
            <a:r>
              <a:rPr lang="en-US" sz="1400" b="1" dirty="0">
                <a:solidFill>
                  <a:srgbClr val="2D4E6B"/>
                </a:solidFill>
              </a:rPr>
              <a:t>A Comprehensive Plan DOES NOT enact specific policy decisions but rather provides a ROADMAP and SUGGESTIONS for future decision making in the Village </a:t>
            </a:r>
          </a:p>
        </p:txBody>
      </p:sp>
    </p:spTree>
    <p:extLst>
      <p:ext uri="{BB962C8B-B14F-4D97-AF65-F5344CB8AC3E}">
        <p14:creationId xmlns:p14="http://schemas.microsoft.com/office/powerpoint/2010/main" val="113115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EAC3">
            <a:alpha val="25000"/>
          </a:srgbClr>
        </a:solidFill>
        <a:effectLst/>
      </p:bgPr>
    </p:bg>
    <p:spTree>
      <p:nvGrpSpPr>
        <p:cNvPr id="1" name="">
          <a:extLst>
            <a:ext uri="{FF2B5EF4-FFF2-40B4-BE49-F238E27FC236}">
              <a16:creationId xmlns:a16="http://schemas.microsoft.com/office/drawing/2014/main" id="{8AB251E3-F6AE-E50D-F3FD-FFD71AD0662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0CC6EF-86ED-ED77-C6FC-E762D11C6004}"/>
              </a:ext>
            </a:extLst>
          </p:cNvPr>
          <p:cNvSpPr>
            <a:spLocks noGrp="1"/>
          </p:cNvSpPr>
          <p:nvPr>
            <p:ph idx="1"/>
          </p:nvPr>
        </p:nvSpPr>
        <p:spPr>
          <a:xfrm>
            <a:off x="658368" y="1158241"/>
            <a:ext cx="10794492" cy="4889182"/>
          </a:xfrm>
        </p:spPr>
        <p:txBody>
          <a:bodyPr>
            <a:normAutofit/>
          </a:bodyPr>
          <a:lstStyle/>
          <a:p>
            <a:pPr marL="0" indent="0">
              <a:buNone/>
            </a:pPr>
            <a:r>
              <a:rPr lang="en-US" sz="2600" dirty="0">
                <a:solidFill>
                  <a:srgbClr val="2D4E6B"/>
                </a:solidFill>
                <a:latin typeface="Avenir Next LT Pro" panose="020B0504020202020204" pitchFamily="34" charset="0"/>
              </a:rPr>
              <a:t>Sustainability/Environmental Resources/Climate Smart </a:t>
            </a:r>
          </a:p>
          <a:p>
            <a:r>
              <a:rPr lang="en-US" sz="1800" dirty="0"/>
              <a:t>Goal </a:t>
            </a:r>
            <a:r>
              <a:rPr lang="en-US" sz="1800" dirty="0" err="1"/>
              <a:t>4A</a:t>
            </a:r>
            <a:r>
              <a:rPr lang="en-US" sz="1800" dirty="0"/>
              <a:t>: Create an integrated sustainability and planning framework for the Village to ensure long-term environmental health and community stability.</a:t>
            </a:r>
          </a:p>
          <a:p>
            <a:r>
              <a:rPr lang="en-US" sz="1800" dirty="0"/>
              <a:t>Goal </a:t>
            </a:r>
            <a:r>
              <a:rPr lang="en-US" sz="1800" dirty="0" err="1"/>
              <a:t>4B</a:t>
            </a:r>
            <a:r>
              <a:rPr lang="en-US" sz="1800" dirty="0"/>
              <a:t>: Promote sustainable practices in the Village to reduce waste and pollution.</a:t>
            </a:r>
          </a:p>
          <a:p>
            <a:r>
              <a:rPr lang="en-US" sz="1800" dirty="0"/>
              <a:t>Goal </a:t>
            </a:r>
            <a:r>
              <a:rPr lang="en-US" sz="1800" dirty="0" err="1"/>
              <a:t>4C</a:t>
            </a:r>
            <a:r>
              <a:rPr lang="en-US" sz="1800" dirty="0"/>
              <a:t>: Protect and enhance the Village’s natural vegetation and biodiversity.</a:t>
            </a:r>
          </a:p>
          <a:p>
            <a:r>
              <a:rPr lang="en-US" sz="1800" dirty="0"/>
              <a:t>Goal 4D: Support the protection, restoration, and long-term health of the waterfront.</a:t>
            </a:r>
          </a:p>
          <a:p>
            <a:pPr marL="0" indent="0">
              <a:buNone/>
            </a:pPr>
            <a:endParaRPr lang="en-US" sz="1800" dirty="0"/>
          </a:p>
          <a:p>
            <a:pPr marL="0" indent="0">
              <a:buNone/>
            </a:pPr>
            <a:r>
              <a:rPr lang="en-US" sz="2600" dirty="0">
                <a:solidFill>
                  <a:srgbClr val="2D4E6B"/>
                </a:solidFill>
                <a:latin typeface="Avenir Next LT Pro" panose="020B0504020202020204" pitchFamily="34" charset="0"/>
              </a:rPr>
              <a:t>Utilities/Stormwater/Infrastructure</a:t>
            </a:r>
          </a:p>
          <a:p>
            <a:r>
              <a:rPr lang="en-US" sz="1800" dirty="0"/>
              <a:t>Goal 5: Ensure that the Village has adequate infrastructure to serve its residents and ensure that the improvements are designed to address changes due to climate change.</a:t>
            </a:r>
          </a:p>
          <a:p>
            <a:endParaRPr lang="en-US" dirty="0"/>
          </a:p>
        </p:txBody>
      </p:sp>
      <p:sp>
        <p:nvSpPr>
          <p:cNvPr id="6" name="Title 1">
            <a:extLst>
              <a:ext uri="{FF2B5EF4-FFF2-40B4-BE49-F238E27FC236}">
                <a16:creationId xmlns:a16="http://schemas.microsoft.com/office/drawing/2014/main" id="{B68D3FDD-C6C8-24D2-F9C0-ED0785CEF2CF}"/>
              </a:ext>
            </a:extLst>
          </p:cNvPr>
          <p:cNvSpPr txBox="1">
            <a:spLocks/>
          </p:cNvSpPr>
          <p:nvPr/>
        </p:nvSpPr>
        <p:spPr>
          <a:xfrm>
            <a:off x="531731" y="32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GOALS</a:t>
            </a:r>
          </a:p>
        </p:txBody>
      </p:sp>
      <p:cxnSp>
        <p:nvCxnSpPr>
          <p:cNvPr id="7" name="Straight Connector 6">
            <a:extLst>
              <a:ext uri="{FF2B5EF4-FFF2-40B4-BE49-F238E27FC236}">
                <a16:creationId xmlns:a16="http://schemas.microsoft.com/office/drawing/2014/main" id="{F8DD73DF-C441-5FCF-987C-C95349977B2A}"/>
              </a:ext>
            </a:extLst>
          </p:cNvPr>
          <p:cNvCxnSpPr>
            <a:cxnSpLocks/>
          </p:cNvCxnSpPr>
          <p:nvPr/>
        </p:nvCxnSpPr>
        <p:spPr>
          <a:xfrm>
            <a:off x="658368" y="993839"/>
            <a:ext cx="7356920"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7527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EAC3">
            <a:alpha val="25000"/>
          </a:srgbClr>
        </a:solidFill>
        <a:effectLst/>
      </p:bgPr>
    </p:bg>
    <p:spTree>
      <p:nvGrpSpPr>
        <p:cNvPr id="1" name="">
          <a:extLst>
            <a:ext uri="{FF2B5EF4-FFF2-40B4-BE49-F238E27FC236}">
              <a16:creationId xmlns:a16="http://schemas.microsoft.com/office/drawing/2014/main" id="{616CF578-318F-4680-447F-515DF2435C2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3DA3FA-533B-4AF7-E6CA-45A4FDC5468D}"/>
              </a:ext>
            </a:extLst>
          </p:cNvPr>
          <p:cNvSpPr>
            <a:spLocks noGrp="1"/>
          </p:cNvSpPr>
          <p:nvPr>
            <p:ph idx="1"/>
          </p:nvPr>
        </p:nvSpPr>
        <p:spPr>
          <a:xfrm>
            <a:off x="665915" y="1135381"/>
            <a:ext cx="10860170" cy="4889182"/>
          </a:xfrm>
        </p:spPr>
        <p:txBody>
          <a:bodyPr>
            <a:normAutofit/>
          </a:bodyPr>
          <a:lstStyle/>
          <a:p>
            <a:pPr marL="0" indent="0">
              <a:buNone/>
            </a:pPr>
            <a:r>
              <a:rPr lang="en-US" sz="2400" dirty="0">
                <a:solidFill>
                  <a:srgbClr val="2D4E6B"/>
                </a:solidFill>
                <a:latin typeface="Avenir Next LT Pro" panose="020B0504020202020204" pitchFamily="34" charset="0"/>
              </a:rPr>
              <a:t>Traffic/Parking/Transportation </a:t>
            </a:r>
          </a:p>
          <a:p>
            <a:r>
              <a:rPr lang="en-US" sz="1800" dirty="0"/>
              <a:t>Goal  </a:t>
            </a:r>
            <a:r>
              <a:rPr lang="en-US" sz="1800" dirty="0" err="1"/>
              <a:t>6A</a:t>
            </a:r>
            <a:r>
              <a:rPr lang="en-US" sz="1800" dirty="0"/>
              <a:t>: Align transportation investments with smart growth and context-sensitive planning principles.</a:t>
            </a:r>
          </a:p>
          <a:p>
            <a:r>
              <a:rPr lang="en-US" sz="1800" dirty="0"/>
              <a:t>Goal </a:t>
            </a:r>
            <a:r>
              <a:rPr lang="en-US" sz="1800" dirty="0" err="1"/>
              <a:t>6B</a:t>
            </a:r>
            <a:r>
              <a:rPr lang="en-US" sz="1800" dirty="0"/>
              <a:t>: Promote a multimodal transportation system which prioritizes an interconnected pedestrian network while improving traffic mobility.</a:t>
            </a:r>
          </a:p>
          <a:p>
            <a:r>
              <a:rPr lang="en-US" sz="1800" dirty="0"/>
              <a:t>Goal </a:t>
            </a:r>
            <a:r>
              <a:rPr lang="en-US" sz="1800" dirty="0" err="1"/>
              <a:t>6C</a:t>
            </a:r>
            <a:r>
              <a:rPr lang="en-US" sz="1800" dirty="0"/>
              <a:t>: Address vehicular traffic flow and parking congestion issues to improve local mobility.</a:t>
            </a:r>
          </a:p>
          <a:p>
            <a:pPr marL="0" indent="0">
              <a:buNone/>
            </a:pPr>
            <a:endParaRPr lang="en-US" sz="1800" dirty="0"/>
          </a:p>
          <a:p>
            <a:pPr marL="0" indent="0">
              <a:buNone/>
            </a:pPr>
            <a:r>
              <a:rPr lang="en-US" sz="2400" dirty="0">
                <a:solidFill>
                  <a:srgbClr val="2D4E6B"/>
                </a:solidFill>
                <a:latin typeface="Avenir Next LT Pro" panose="020B0504020202020204" pitchFamily="34" charset="0"/>
              </a:rPr>
              <a:t>Recreation and Open Space </a:t>
            </a:r>
          </a:p>
          <a:p>
            <a:r>
              <a:rPr lang="en-US" sz="1800" dirty="0"/>
              <a:t>Goal 7: Maintain and upgrade existing recreational facilities to provide increased amenities, opportunities, and increased accessibility.</a:t>
            </a:r>
          </a:p>
          <a:p>
            <a:pPr marL="0" indent="0">
              <a:buNone/>
            </a:pPr>
            <a:endParaRPr lang="en-US" sz="1800" dirty="0"/>
          </a:p>
          <a:p>
            <a:pPr marL="0" indent="0">
              <a:lnSpc>
                <a:spcPct val="100000"/>
              </a:lnSpc>
              <a:buNone/>
            </a:pPr>
            <a:r>
              <a:rPr lang="en-US" sz="2400" dirty="0">
                <a:solidFill>
                  <a:srgbClr val="2D4E6B"/>
                </a:solidFill>
                <a:latin typeface="Avenir Next LT Pro" panose="020B0504020202020204" pitchFamily="34" charset="0"/>
              </a:rPr>
              <a:t>Economy </a:t>
            </a:r>
          </a:p>
          <a:p>
            <a:r>
              <a:rPr lang="en-US" sz="1800" dirty="0"/>
              <a:t>Goal 8: Provide an environment that fosters the long-term economic stability and diversity of the community in keeping with the general character of Northport.</a:t>
            </a:r>
          </a:p>
          <a:p>
            <a:endParaRPr lang="en-US" dirty="0"/>
          </a:p>
        </p:txBody>
      </p:sp>
      <p:sp>
        <p:nvSpPr>
          <p:cNvPr id="6" name="Title 1">
            <a:extLst>
              <a:ext uri="{FF2B5EF4-FFF2-40B4-BE49-F238E27FC236}">
                <a16:creationId xmlns:a16="http://schemas.microsoft.com/office/drawing/2014/main" id="{6A9B6E2C-7483-7BF8-8068-8EDC07F9A296}"/>
              </a:ext>
            </a:extLst>
          </p:cNvPr>
          <p:cNvSpPr txBox="1">
            <a:spLocks/>
          </p:cNvSpPr>
          <p:nvPr/>
        </p:nvSpPr>
        <p:spPr>
          <a:xfrm>
            <a:off x="531731" y="32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GOALS</a:t>
            </a:r>
          </a:p>
        </p:txBody>
      </p:sp>
      <p:cxnSp>
        <p:nvCxnSpPr>
          <p:cNvPr id="7" name="Straight Connector 6">
            <a:extLst>
              <a:ext uri="{FF2B5EF4-FFF2-40B4-BE49-F238E27FC236}">
                <a16:creationId xmlns:a16="http://schemas.microsoft.com/office/drawing/2014/main" id="{53095928-C176-D7D5-7A84-DC714D7AA1C6}"/>
              </a:ext>
            </a:extLst>
          </p:cNvPr>
          <p:cNvCxnSpPr>
            <a:cxnSpLocks/>
          </p:cNvCxnSpPr>
          <p:nvPr/>
        </p:nvCxnSpPr>
        <p:spPr>
          <a:xfrm>
            <a:off x="658368" y="993839"/>
            <a:ext cx="7356920"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3211725"/>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D7892-95D2-6F1D-B131-82C332F19D6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A0C713B-2A27-1032-3343-BC598C440B23}"/>
              </a:ext>
            </a:extLst>
          </p:cNvPr>
          <p:cNvPicPr>
            <a:picLocks noChangeAspect="1"/>
          </p:cNvPicPr>
          <p:nvPr/>
        </p:nvPicPr>
        <p:blipFill>
          <a:blip r:embed="rId3">
            <a:alphaModFix amt="15000"/>
            <a:extLst>
              <a:ext uri="{28A0092B-C50C-407E-A947-70E740481C1C}">
                <a14:useLocalDpi xmlns:a14="http://schemas.microsoft.com/office/drawing/2010/main" val="0"/>
              </a:ext>
            </a:extLst>
          </a:blip>
          <a:srcRect t="7834" b="7834"/>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E49EBEB4-0D13-3BBF-1DD2-B0ABF6234EA5}"/>
              </a:ext>
            </a:extLst>
          </p:cNvPr>
          <p:cNvSpPr/>
          <p:nvPr/>
        </p:nvSpPr>
        <p:spPr>
          <a:xfrm>
            <a:off x="779273" y="3853851"/>
            <a:ext cx="323270" cy="2222483"/>
          </a:xfrm>
          <a:custGeom>
            <a:avLst/>
            <a:gdLst>
              <a:gd name="csX0" fmla="*/ 0 w 323270"/>
              <a:gd name="csY0" fmla="*/ 0 h 1746794"/>
              <a:gd name="csX1" fmla="*/ 161635 w 323270"/>
              <a:gd name="csY1" fmla="*/ 0 h 1746794"/>
              <a:gd name="csX2" fmla="*/ 161635 w 323270"/>
              <a:gd name="csY2" fmla="*/ 1746794 h 1746794"/>
              <a:gd name="csX3" fmla="*/ 323270 w 323270"/>
              <a:gd name="csY3" fmla="*/ 1746794 h 1746794"/>
            </a:gdLst>
            <a:ahLst/>
            <a:cxnLst>
              <a:cxn ang="0">
                <a:pos x="csX0" y="csY0"/>
              </a:cxn>
              <a:cxn ang="0">
                <a:pos x="csX1" y="csY1"/>
              </a:cxn>
              <a:cxn ang="0">
                <a:pos x="csX2" y="csY2"/>
              </a:cxn>
              <a:cxn ang="0">
                <a:pos x="csX3" y="csY3"/>
              </a:cxn>
            </a:cxnLst>
            <a:rect l="l" t="t" r="r" b="b"/>
            <a:pathLst>
              <a:path w="323270" h="1746794">
                <a:moveTo>
                  <a:pt x="0" y="0"/>
                </a:moveTo>
                <a:lnTo>
                  <a:pt x="161635" y="0"/>
                </a:lnTo>
                <a:lnTo>
                  <a:pt x="161635" y="1746794"/>
                </a:lnTo>
                <a:lnTo>
                  <a:pt x="323270" y="174679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129924" tIns="828986" rIns="129924" bIns="828986" numCol="1" spcCol="1270" anchor="ctr" anchorCtr="0">
            <a:noAutofit/>
          </a:bodyPr>
          <a:lstStyle/>
          <a:p>
            <a:pPr marL="0" lvl="0" indent="0" algn="ctr" defTabSz="266700">
              <a:lnSpc>
                <a:spcPct val="90000"/>
              </a:lnSpc>
              <a:spcBef>
                <a:spcPct val="0"/>
              </a:spcBef>
              <a:spcAft>
                <a:spcPct val="35000"/>
              </a:spcAft>
              <a:buNone/>
            </a:pPr>
            <a:endParaRPr lang="en-US" sz="600" kern="1200"/>
          </a:p>
        </p:txBody>
      </p:sp>
      <p:sp>
        <p:nvSpPr>
          <p:cNvPr id="24" name="Freeform: Shape 23">
            <a:extLst>
              <a:ext uri="{FF2B5EF4-FFF2-40B4-BE49-F238E27FC236}">
                <a16:creationId xmlns:a16="http://schemas.microsoft.com/office/drawing/2014/main" id="{BF2D1B20-B772-43BA-1C08-993FB8DB4EF1}"/>
              </a:ext>
            </a:extLst>
          </p:cNvPr>
          <p:cNvSpPr/>
          <p:nvPr/>
        </p:nvSpPr>
        <p:spPr>
          <a:xfrm>
            <a:off x="779273" y="1803774"/>
            <a:ext cx="341461" cy="2050077"/>
          </a:xfrm>
          <a:custGeom>
            <a:avLst/>
            <a:gdLst>
              <a:gd name="csX0" fmla="*/ 0 w 341461"/>
              <a:gd name="csY0" fmla="*/ 1297980 h 1297980"/>
              <a:gd name="csX1" fmla="*/ 170730 w 341461"/>
              <a:gd name="csY1" fmla="*/ 1297980 h 1297980"/>
              <a:gd name="csX2" fmla="*/ 170730 w 341461"/>
              <a:gd name="csY2" fmla="*/ 0 h 1297980"/>
              <a:gd name="csX3" fmla="*/ 341461 w 341461"/>
              <a:gd name="csY3" fmla="*/ 0 h 1297980"/>
            </a:gdLst>
            <a:ahLst/>
            <a:cxnLst>
              <a:cxn ang="0">
                <a:pos x="csX0" y="csY0"/>
              </a:cxn>
              <a:cxn ang="0">
                <a:pos x="csX1" y="csY1"/>
              </a:cxn>
              <a:cxn ang="0">
                <a:pos x="csX2" y="csY2"/>
              </a:cxn>
              <a:cxn ang="0">
                <a:pos x="csX3" y="csY3"/>
              </a:cxn>
            </a:cxnLst>
            <a:rect l="l" t="t" r="r" b="b"/>
            <a:pathLst>
              <a:path w="341461" h="1297980">
                <a:moveTo>
                  <a:pt x="0" y="1297980"/>
                </a:moveTo>
                <a:lnTo>
                  <a:pt x="170730" y="1297980"/>
                </a:lnTo>
                <a:lnTo>
                  <a:pt x="170730" y="0"/>
                </a:lnTo>
                <a:lnTo>
                  <a:pt x="341461"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149878" tIns="615437" rIns="149876" bIns="615436"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5" name="Freeform: Shape 24">
            <a:extLst>
              <a:ext uri="{FF2B5EF4-FFF2-40B4-BE49-F238E27FC236}">
                <a16:creationId xmlns:a16="http://schemas.microsoft.com/office/drawing/2014/main" id="{28518CB0-3A62-4096-7F67-0BFF5E6B03DD}"/>
              </a:ext>
            </a:extLst>
          </p:cNvPr>
          <p:cNvSpPr/>
          <p:nvPr/>
        </p:nvSpPr>
        <p:spPr>
          <a:xfrm rot="16200000">
            <a:off x="-1064517" y="3559466"/>
            <a:ext cx="3098808" cy="588773"/>
          </a:xfrm>
          <a:custGeom>
            <a:avLst/>
            <a:gdLst>
              <a:gd name="csX0" fmla="*/ 0 w 3098808"/>
              <a:gd name="csY0" fmla="*/ 0 h 588773"/>
              <a:gd name="csX1" fmla="*/ 3098808 w 3098808"/>
              <a:gd name="csY1" fmla="*/ 0 h 588773"/>
              <a:gd name="csX2" fmla="*/ 3098808 w 3098808"/>
              <a:gd name="csY2" fmla="*/ 588773 h 588773"/>
              <a:gd name="csX3" fmla="*/ 0 w 3098808"/>
              <a:gd name="csY3" fmla="*/ 588773 h 588773"/>
              <a:gd name="csX4" fmla="*/ 0 w 3098808"/>
              <a:gd name="csY4" fmla="*/ 0 h 588773"/>
            </a:gdLst>
            <a:ahLst/>
            <a:cxnLst>
              <a:cxn ang="0">
                <a:pos x="csX0" y="csY0"/>
              </a:cxn>
              <a:cxn ang="0">
                <a:pos x="csX1" y="csY1"/>
              </a:cxn>
              <a:cxn ang="0">
                <a:pos x="csX2" y="csY2"/>
              </a:cxn>
              <a:cxn ang="0">
                <a:pos x="csX3" y="csY3"/>
              </a:cxn>
              <a:cxn ang="0">
                <a:pos x="csX4" y="csY4"/>
              </a:cxn>
            </a:cxnLst>
            <a:rect l="l" t="t" r="r" b="b"/>
            <a:pathLst>
              <a:path w="3098808" h="588773">
                <a:moveTo>
                  <a:pt x="0" y="0"/>
                </a:moveTo>
                <a:lnTo>
                  <a:pt x="3098808" y="0"/>
                </a:lnTo>
                <a:lnTo>
                  <a:pt x="3098808" y="588773"/>
                </a:lnTo>
                <a:lnTo>
                  <a:pt x="0" y="588773"/>
                </a:lnTo>
                <a:lnTo>
                  <a:pt x="0" y="0"/>
                </a:lnTo>
                <a:close/>
              </a:path>
            </a:pathLst>
          </a:custGeom>
          <a:solidFill>
            <a:srgbClr val="2D4E6B"/>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12699" tIns="12699"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venir Next LT Pro" panose="020B0504020202020204" pitchFamily="34" charset="0"/>
              </a:rPr>
              <a:t>Vision Statement</a:t>
            </a:r>
          </a:p>
        </p:txBody>
      </p:sp>
      <p:sp>
        <p:nvSpPr>
          <p:cNvPr id="26" name="Freeform: Shape 25">
            <a:extLst>
              <a:ext uri="{FF2B5EF4-FFF2-40B4-BE49-F238E27FC236}">
                <a16:creationId xmlns:a16="http://schemas.microsoft.com/office/drawing/2014/main" id="{54C629D3-41EC-8856-D849-C8654A2913D8}"/>
              </a:ext>
            </a:extLst>
          </p:cNvPr>
          <p:cNvSpPr/>
          <p:nvPr/>
        </p:nvSpPr>
        <p:spPr>
          <a:xfrm>
            <a:off x="1187103" y="1325563"/>
            <a:ext cx="3342269" cy="942367"/>
          </a:xfrm>
          <a:custGeom>
            <a:avLst/>
            <a:gdLst>
              <a:gd name="csX0" fmla="*/ 0 w 3342269"/>
              <a:gd name="csY0" fmla="*/ 0 h 942367"/>
              <a:gd name="csX1" fmla="*/ 3342269 w 3342269"/>
              <a:gd name="csY1" fmla="*/ 0 h 942367"/>
              <a:gd name="csX2" fmla="*/ 3342269 w 3342269"/>
              <a:gd name="csY2" fmla="*/ 942367 h 942367"/>
              <a:gd name="csX3" fmla="*/ 0 w 3342269"/>
              <a:gd name="csY3" fmla="*/ 942367 h 942367"/>
              <a:gd name="csX4" fmla="*/ 0 w 3342269"/>
              <a:gd name="csY4" fmla="*/ 0 h 942367"/>
            </a:gdLst>
            <a:ahLst/>
            <a:cxnLst>
              <a:cxn ang="0">
                <a:pos x="csX0" y="csY0"/>
              </a:cxn>
              <a:cxn ang="0">
                <a:pos x="csX1" y="csY1"/>
              </a:cxn>
              <a:cxn ang="0">
                <a:pos x="csX2" y="csY2"/>
              </a:cxn>
              <a:cxn ang="0">
                <a:pos x="csX3" y="csY3"/>
              </a:cxn>
              <a:cxn ang="0">
                <a:pos x="csX4" y="csY4"/>
              </a:cxn>
            </a:cxnLst>
            <a:rect l="l" t="t" r="r" b="b"/>
            <a:pathLst>
              <a:path w="3342269" h="942367">
                <a:moveTo>
                  <a:pt x="0" y="0"/>
                </a:moveTo>
                <a:lnTo>
                  <a:pt x="3342269" y="0"/>
                </a:lnTo>
                <a:lnTo>
                  <a:pt x="3342269" y="942367"/>
                </a:lnTo>
                <a:lnTo>
                  <a:pt x="0" y="942367"/>
                </a:lnTo>
                <a:lnTo>
                  <a:pt x="0" y="0"/>
                </a:lnTo>
                <a:close/>
              </a:path>
            </a:pathLst>
          </a:custGeom>
          <a:solidFill>
            <a:srgbClr val="578B5B"/>
          </a:soli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100" kern="1200" dirty="0">
                <a:solidFill>
                  <a:prstClr val="white"/>
                </a:solidFill>
                <a:latin typeface="Aptos" panose="02110004020202020204"/>
                <a:ea typeface="+mn-ea"/>
                <a:cs typeface="+mn-cs"/>
              </a:rPr>
              <a:t>Goal 2A: Protect the existing land use patter</a:t>
            </a:r>
            <a:r>
              <a:rPr lang="en-US" sz="1100" dirty="0">
                <a:solidFill>
                  <a:prstClr val="white"/>
                </a:solidFill>
                <a:latin typeface="Aptos" panose="02110004020202020204"/>
              </a:rPr>
              <a:t>n</a:t>
            </a:r>
            <a:r>
              <a:rPr lang="en-US" sz="1100" kern="1200" dirty="0">
                <a:solidFill>
                  <a:prstClr val="white"/>
                </a:solidFill>
                <a:latin typeface="Aptos" panose="02110004020202020204"/>
                <a:ea typeface="+mn-ea"/>
                <a:cs typeface="+mn-cs"/>
              </a:rPr>
              <a:t>s while allowing for the continued reasonable and small-scale growth of residential and commercial uses which are consistent with the scale and density of existing development, scenic and historic resources</a:t>
            </a:r>
          </a:p>
        </p:txBody>
      </p:sp>
      <p:sp>
        <p:nvSpPr>
          <p:cNvPr id="27" name="Freeform: Shape 26">
            <a:extLst>
              <a:ext uri="{FF2B5EF4-FFF2-40B4-BE49-F238E27FC236}">
                <a16:creationId xmlns:a16="http://schemas.microsoft.com/office/drawing/2014/main" id="{0D2D6B48-3944-2AB1-4633-3A04E7D49DF1}"/>
              </a:ext>
            </a:extLst>
          </p:cNvPr>
          <p:cNvSpPr/>
          <p:nvPr/>
        </p:nvSpPr>
        <p:spPr>
          <a:xfrm>
            <a:off x="6076669" y="1425508"/>
            <a:ext cx="5795290" cy="202697"/>
          </a:xfrm>
          <a:custGeom>
            <a:avLst/>
            <a:gdLst>
              <a:gd name="csX0" fmla="*/ 0 w 5795290"/>
              <a:gd name="csY0" fmla="*/ 0 h 202697"/>
              <a:gd name="csX1" fmla="*/ 5795290 w 5795290"/>
              <a:gd name="csY1" fmla="*/ 0 h 202697"/>
              <a:gd name="csX2" fmla="*/ 5795290 w 5795290"/>
              <a:gd name="csY2" fmla="*/ 202697 h 202697"/>
              <a:gd name="csX3" fmla="*/ 0 w 5795290"/>
              <a:gd name="csY3" fmla="*/ 202697 h 202697"/>
              <a:gd name="csX4" fmla="*/ 0 w 5795290"/>
              <a:gd name="csY4" fmla="*/ 0 h 202697"/>
            </a:gdLst>
            <a:ahLst/>
            <a:cxnLst>
              <a:cxn ang="0">
                <a:pos x="csX0" y="csY0"/>
              </a:cxn>
              <a:cxn ang="0">
                <a:pos x="csX1" y="csY1"/>
              </a:cxn>
              <a:cxn ang="0">
                <a:pos x="csX2" y="csY2"/>
              </a:cxn>
              <a:cxn ang="0">
                <a:pos x="csX3" y="csY3"/>
              </a:cxn>
              <a:cxn ang="0">
                <a:pos x="csX4" y="csY4"/>
              </a:cxn>
            </a:cxnLst>
            <a:rect l="l" t="t" r="r" b="b"/>
            <a:pathLst>
              <a:path w="5795290" h="202697">
                <a:moveTo>
                  <a:pt x="0" y="0"/>
                </a:moveTo>
                <a:lnTo>
                  <a:pt x="5795290" y="0"/>
                </a:lnTo>
                <a:lnTo>
                  <a:pt x="5795290" y="202697"/>
                </a:lnTo>
                <a:lnTo>
                  <a:pt x="0" y="202697"/>
                </a:lnTo>
                <a:lnTo>
                  <a:pt x="0" y="0"/>
                </a:lnTo>
                <a:close/>
              </a:path>
            </a:pathLst>
          </a:custGeom>
          <a:solidFill>
            <a:srgbClr val="F9EAC3"/>
          </a:solid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050" kern="1200" dirty="0">
                <a:solidFill>
                  <a:srgbClr val="2D4E6B"/>
                </a:solidFill>
                <a:latin typeface="+mn-lt"/>
                <a:ea typeface="+mn-ea"/>
                <a:cs typeface="+mn-cs"/>
              </a:rPr>
              <a:t>Objective </a:t>
            </a:r>
            <a:r>
              <a:rPr lang="en-US" sz="1050" kern="1200" dirty="0" err="1">
                <a:solidFill>
                  <a:srgbClr val="2D4E6B"/>
                </a:solidFill>
                <a:latin typeface="+mn-lt"/>
                <a:ea typeface="+mn-ea"/>
                <a:cs typeface="+mn-cs"/>
              </a:rPr>
              <a:t>2A.1</a:t>
            </a:r>
            <a:r>
              <a:rPr lang="en-US" sz="1050" kern="1200" dirty="0">
                <a:solidFill>
                  <a:srgbClr val="2D4E6B"/>
                </a:solidFill>
                <a:latin typeface="+mn-lt"/>
                <a:ea typeface="+mn-ea"/>
                <a:cs typeface="+mn-cs"/>
              </a:rPr>
              <a:t> - Continue to protect existing land use patterns in the Village </a:t>
            </a:r>
          </a:p>
        </p:txBody>
      </p:sp>
      <p:sp>
        <p:nvSpPr>
          <p:cNvPr id="28" name="Freeform: Shape 27">
            <a:extLst>
              <a:ext uri="{FF2B5EF4-FFF2-40B4-BE49-F238E27FC236}">
                <a16:creationId xmlns:a16="http://schemas.microsoft.com/office/drawing/2014/main" id="{C5E35F58-7F8A-BCD2-07C4-4E4740038DF5}"/>
              </a:ext>
            </a:extLst>
          </p:cNvPr>
          <p:cNvSpPr/>
          <p:nvPr/>
        </p:nvSpPr>
        <p:spPr>
          <a:xfrm>
            <a:off x="6076670" y="1728927"/>
            <a:ext cx="5795290" cy="324055"/>
          </a:xfrm>
          <a:custGeom>
            <a:avLst/>
            <a:gdLst>
              <a:gd name="csX0" fmla="*/ 0 w 5744365"/>
              <a:gd name="csY0" fmla="*/ 0 h 324055"/>
              <a:gd name="csX1" fmla="*/ 5744365 w 5744365"/>
              <a:gd name="csY1" fmla="*/ 0 h 324055"/>
              <a:gd name="csX2" fmla="*/ 5744365 w 5744365"/>
              <a:gd name="csY2" fmla="*/ 324055 h 324055"/>
              <a:gd name="csX3" fmla="*/ 0 w 5744365"/>
              <a:gd name="csY3" fmla="*/ 324055 h 324055"/>
              <a:gd name="csX4" fmla="*/ 0 w 5744365"/>
              <a:gd name="csY4" fmla="*/ 0 h 324055"/>
            </a:gdLst>
            <a:ahLst/>
            <a:cxnLst>
              <a:cxn ang="0">
                <a:pos x="csX0" y="csY0"/>
              </a:cxn>
              <a:cxn ang="0">
                <a:pos x="csX1" y="csY1"/>
              </a:cxn>
              <a:cxn ang="0">
                <a:pos x="csX2" y="csY2"/>
              </a:cxn>
              <a:cxn ang="0">
                <a:pos x="csX3" y="csY3"/>
              </a:cxn>
              <a:cxn ang="0">
                <a:pos x="csX4" y="csY4"/>
              </a:cxn>
            </a:cxnLst>
            <a:rect l="l" t="t" r="r" b="b"/>
            <a:pathLst>
              <a:path w="5744365" h="324055">
                <a:moveTo>
                  <a:pt x="0" y="0"/>
                </a:moveTo>
                <a:lnTo>
                  <a:pt x="5744365" y="0"/>
                </a:lnTo>
                <a:lnTo>
                  <a:pt x="5744365" y="324055"/>
                </a:lnTo>
                <a:lnTo>
                  <a:pt x="0" y="324055"/>
                </a:lnTo>
                <a:lnTo>
                  <a:pt x="0" y="0"/>
                </a:lnTo>
                <a:close/>
              </a:path>
            </a:pathLst>
          </a:custGeom>
          <a:solidFill>
            <a:srgbClr val="F9EAC3"/>
          </a:solidFill>
        </p:spPr>
        <p:style>
          <a:lnRef idx="0">
            <a:schemeClr val="lt1">
              <a:hueOff val="0"/>
              <a:satOff val="0"/>
              <a:lumOff val="0"/>
              <a:alphaOff val="0"/>
            </a:schemeClr>
          </a:lnRef>
          <a:fillRef idx="3">
            <a:scrgbClr r="0" g="0" b="0"/>
          </a:fillRef>
          <a:effectRef idx="3">
            <a:schemeClr val="accent4">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solidFill>
                  <a:srgbClr val="2D4E6B"/>
                </a:solidFill>
                <a:latin typeface="+mn-lt"/>
                <a:ea typeface="+mn-ea"/>
                <a:cs typeface="+mn-cs"/>
              </a:rPr>
              <a:t>Objective </a:t>
            </a:r>
            <a:r>
              <a:rPr lang="en-US" sz="1050" kern="1200" dirty="0" err="1">
                <a:solidFill>
                  <a:srgbClr val="2D4E6B"/>
                </a:solidFill>
                <a:latin typeface="+mn-lt"/>
                <a:ea typeface="+mn-ea"/>
                <a:cs typeface="+mn-cs"/>
              </a:rPr>
              <a:t>2A.2</a:t>
            </a:r>
            <a:r>
              <a:rPr lang="en-US" sz="1050" kern="1200" dirty="0">
                <a:solidFill>
                  <a:srgbClr val="2D4E6B"/>
                </a:solidFill>
                <a:latin typeface="+mn-lt"/>
                <a:ea typeface="+mn-ea"/>
                <a:cs typeface="+mn-cs"/>
              </a:rPr>
              <a:t> - Support</a:t>
            </a:r>
            <a:r>
              <a:rPr lang="en-US" sz="1050" kern="1200" dirty="0">
                <a:solidFill>
                  <a:srgbClr val="2D4E6B"/>
                </a:solidFill>
                <a:latin typeface="+mn-lt"/>
              </a:rPr>
              <a:t> land uses in the </a:t>
            </a:r>
            <a:r>
              <a:rPr lang="en-US" sz="1050" kern="1200" dirty="0">
                <a:solidFill>
                  <a:srgbClr val="2D4E6B"/>
                </a:solidFill>
                <a:latin typeface="+mn-lt"/>
                <a:ea typeface="+mn-ea"/>
                <a:cs typeface="+mn-cs"/>
              </a:rPr>
              <a:t>Downtown</a:t>
            </a:r>
            <a:r>
              <a:rPr lang="en-US" sz="1050" kern="1200" dirty="0">
                <a:solidFill>
                  <a:srgbClr val="2D4E6B"/>
                </a:solidFill>
                <a:latin typeface="+mn-lt"/>
              </a:rPr>
              <a:t> which are balanced between residents’ and visitors’ needs</a:t>
            </a:r>
          </a:p>
        </p:txBody>
      </p:sp>
      <p:sp>
        <p:nvSpPr>
          <p:cNvPr id="29" name="Freeform: Shape 28">
            <a:extLst>
              <a:ext uri="{FF2B5EF4-FFF2-40B4-BE49-F238E27FC236}">
                <a16:creationId xmlns:a16="http://schemas.microsoft.com/office/drawing/2014/main" id="{33913FAC-251C-2DF9-A186-D2516AED72E1}"/>
              </a:ext>
            </a:extLst>
          </p:cNvPr>
          <p:cNvSpPr/>
          <p:nvPr/>
        </p:nvSpPr>
        <p:spPr>
          <a:xfrm>
            <a:off x="1120734" y="3450167"/>
            <a:ext cx="3408638" cy="848917"/>
          </a:xfrm>
          <a:custGeom>
            <a:avLst/>
            <a:gdLst>
              <a:gd name="csX0" fmla="*/ 0 w 3193414"/>
              <a:gd name="csY0" fmla="*/ 0 h 848917"/>
              <a:gd name="csX1" fmla="*/ 3193414 w 3193414"/>
              <a:gd name="csY1" fmla="*/ 0 h 848917"/>
              <a:gd name="csX2" fmla="*/ 3193414 w 3193414"/>
              <a:gd name="csY2" fmla="*/ 848917 h 848917"/>
              <a:gd name="csX3" fmla="*/ 0 w 3193414"/>
              <a:gd name="csY3" fmla="*/ 848917 h 848917"/>
              <a:gd name="csX4" fmla="*/ 0 w 3193414"/>
              <a:gd name="csY4" fmla="*/ 0 h 848917"/>
            </a:gdLst>
            <a:ahLst/>
            <a:cxnLst>
              <a:cxn ang="0">
                <a:pos x="csX0" y="csY0"/>
              </a:cxn>
              <a:cxn ang="0">
                <a:pos x="csX1" y="csY1"/>
              </a:cxn>
              <a:cxn ang="0">
                <a:pos x="csX2" y="csY2"/>
              </a:cxn>
              <a:cxn ang="0">
                <a:pos x="csX3" y="csY3"/>
              </a:cxn>
              <a:cxn ang="0">
                <a:pos x="csX4" y="csY4"/>
              </a:cxn>
            </a:cxnLst>
            <a:rect l="l" t="t" r="r" b="b"/>
            <a:pathLst>
              <a:path w="3193414" h="848917">
                <a:moveTo>
                  <a:pt x="0" y="0"/>
                </a:moveTo>
                <a:lnTo>
                  <a:pt x="3193414" y="0"/>
                </a:lnTo>
                <a:lnTo>
                  <a:pt x="3193414" y="848917"/>
                </a:lnTo>
                <a:lnTo>
                  <a:pt x="0" y="848917"/>
                </a:lnTo>
                <a:lnTo>
                  <a:pt x="0" y="0"/>
                </a:lnTo>
                <a:close/>
              </a:path>
            </a:pathLst>
          </a:custGeom>
          <a:solidFill>
            <a:srgbClr val="578B5B"/>
          </a:soli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100" kern="1200" dirty="0">
                <a:solidFill>
                  <a:prstClr val="white"/>
                </a:solidFill>
                <a:latin typeface="Aptos" panose="02110004020202020204"/>
                <a:ea typeface="+mn-ea"/>
                <a:cs typeface="+mn-cs"/>
              </a:rPr>
              <a:t>Goal </a:t>
            </a:r>
            <a:r>
              <a:rPr lang="en-US" sz="1100" kern="1200" dirty="0" err="1">
                <a:solidFill>
                  <a:prstClr val="white"/>
                </a:solidFill>
                <a:latin typeface="Aptos" panose="02110004020202020204"/>
                <a:ea typeface="+mn-ea"/>
                <a:cs typeface="+mn-cs"/>
              </a:rPr>
              <a:t>2B</a:t>
            </a:r>
            <a:r>
              <a:rPr lang="en-US" sz="1100" kern="1200" dirty="0">
                <a:solidFill>
                  <a:prstClr val="white"/>
                </a:solidFill>
                <a:latin typeface="Aptos" panose="02110004020202020204"/>
                <a:ea typeface="+mn-ea"/>
                <a:cs typeface="+mn-cs"/>
              </a:rPr>
              <a:t>: Review and update the zoning code to ensure it accommodates the evolving needs and goals of the Village, while preserving the current community character and scale of development  </a:t>
            </a:r>
          </a:p>
        </p:txBody>
      </p:sp>
      <p:sp>
        <p:nvSpPr>
          <p:cNvPr id="30" name="Freeform: Shape 29">
            <a:extLst>
              <a:ext uri="{FF2B5EF4-FFF2-40B4-BE49-F238E27FC236}">
                <a16:creationId xmlns:a16="http://schemas.microsoft.com/office/drawing/2014/main" id="{25C6528C-9A31-1EA4-3F1F-C41D373C39E7}"/>
              </a:ext>
            </a:extLst>
          </p:cNvPr>
          <p:cNvSpPr/>
          <p:nvPr/>
        </p:nvSpPr>
        <p:spPr>
          <a:xfrm>
            <a:off x="5560142" y="3144686"/>
            <a:ext cx="6311817" cy="177032"/>
          </a:xfrm>
          <a:custGeom>
            <a:avLst/>
            <a:gdLst>
              <a:gd name="csX0" fmla="*/ 0 w 6542579"/>
              <a:gd name="csY0" fmla="*/ 0 h 177032"/>
              <a:gd name="csX1" fmla="*/ 6542579 w 6542579"/>
              <a:gd name="csY1" fmla="*/ 0 h 177032"/>
              <a:gd name="csX2" fmla="*/ 6542579 w 6542579"/>
              <a:gd name="csY2" fmla="*/ 177032 h 177032"/>
              <a:gd name="csX3" fmla="*/ 0 w 6542579"/>
              <a:gd name="csY3" fmla="*/ 177032 h 177032"/>
              <a:gd name="csX4" fmla="*/ 0 w 6542579"/>
              <a:gd name="csY4" fmla="*/ 0 h 177032"/>
            </a:gdLst>
            <a:ahLst/>
            <a:cxnLst>
              <a:cxn ang="0">
                <a:pos x="csX0" y="csY0"/>
              </a:cxn>
              <a:cxn ang="0">
                <a:pos x="csX1" y="csY1"/>
              </a:cxn>
              <a:cxn ang="0">
                <a:pos x="csX2" y="csY2"/>
              </a:cxn>
              <a:cxn ang="0">
                <a:pos x="csX3" y="csY3"/>
              </a:cxn>
              <a:cxn ang="0">
                <a:pos x="csX4" y="csY4"/>
              </a:cxn>
            </a:cxnLst>
            <a:rect l="l" t="t" r="r" b="b"/>
            <a:pathLst>
              <a:path w="6542579" h="177032">
                <a:moveTo>
                  <a:pt x="0" y="0"/>
                </a:moveTo>
                <a:lnTo>
                  <a:pt x="6542579" y="0"/>
                </a:lnTo>
                <a:lnTo>
                  <a:pt x="6542579" y="177032"/>
                </a:lnTo>
                <a:lnTo>
                  <a:pt x="0" y="177032"/>
                </a:lnTo>
                <a:lnTo>
                  <a:pt x="0" y="0"/>
                </a:lnTo>
                <a:close/>
              </a:path>
            </a:pathLst>
          </a:custGeom>
          <a:solidFill>
            <a:srgbClr val="F9EAC3"/>
          </a:soli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6985" tIns="6985" rIns="6985" bIns="6985" numCol="1" spcCol="1270" anchor="ctr" anchorCtr="0">
            <a:noAutofit/>
          </a:bodyPr>
          <a:lstStyle/>
          <a:p>
            <a:pPr marL="0" lvl="0" indent="0" algn="l" defTabSz="533400">
              <a:lnSpc>
                <a:spcPct val="90000"/>
              </a:lnSpc>
              <a:spcBef>
                <a:spcPct val="0"/>
              </a:spcBef>
              <a:spcAft>
                <a:spcPct val="35000"/>
              </a:spcAft>
              <a:buNone/>
            </a:pPr>
            <a:r>
              <a:rPr lang="en-US" sz="1050" kern="1200" dirty="0">
                <a:solidFill>
                  <a:srgbClr val="2D4E6B"/>
                </a:solidFill>
                <a:latin typeface="+mn-lt"/>
                <a:ea typeface="+mn-ea"/>
                <a:cs typeface="+mn-cs"/>
              </a:rPr>
              <a:t>Objective 2B.3 - Consider adding “Purposes” or “Intents” to the Zoning Code that are specific to each district. </a:t>
            </a:r>
          </a:p>
        </p:txBody>
      </p:sp>
      <p:sp>
        <p:nvSpPr>
          <p:cNvPr id="31" name="Freeform: Shape 30">
            <a:extLst>
              <a:ext uri="{FF2B5EF4-FFF2-40B4-BE49-F238E27FC236}">
                <a16:creationId xmlns:a16="http://schemas.microsoft.com/office/drawing/2014/main" id="{55DED0DE-D5DF-B5AA-4479-692962283014}"/>
              </a:ext>
            </a:extLst>
          </p:cNvPr>
          <p:cNvSpPr/>
          <p:nvPr/>
        </p:nvSpPr>
        <p:spPr>
          <a:xfrm>
            <a:off x="5560141" y="3780520"/>
            <a:ext cx="6311818" cy="188213"/>
          </a:xfrm>
          <a:custGeom>
            <a:avLst/>
            <a:gdLst>
              <a:gd name="csX0" fmla="*/ 0 w 6207519"/>
              <a:gd name="csY0" fmla="*/ 0 h 188213"/>
              <a:gd name="csX1" fmla="*/ 6207519 w 6207519"/>
              <a:gd name="csY1" fmla="*/ 0 h 188213"/>
              <a:gd name="csX2" fmla="*/ 6207519 w 6207519"/>
              <a:gd name="csY2" fmla="*/ 188213 h 188213"/>
              <a:gd name="csX3" fmla="*/ 0 w 6207519"/>
              <a:gd name="csY3" fmla="*/ 188213 h 188213"/>
              <a:gd name="csX4" fmla="*/ 0 w 6207519"/>
              <a:gd name="csY4" fmla="*/ 0 h 188213"/>
            </a:gdLst>
            <a:ahLst/>
            <a:cxnLst>
              <a:cxn ang="0">
                <a:pos x="csX0" y="csY0"/>
              </a:cxn>
              <a:cxn ang="0">
                <a:pos x="csX1" y="csY1"/>
              </a:cxn>
              <a:cxn ang="0">
                <a:pos x="csX2" y="csY2"/>
              </a:cxn>
              <a:cxn ang="0">
                <a:pos x="csX3" y="csY3"/>
              </a:cxn>
              <a:cxn ang="0">
                <a:pos x="csX4" y="csY4"/>
              </a:cxn>
            </a:cxnLst>
            <a:rect l="l" t="t" r="r" b="b"/>
            <a:pathLst>
              <a:path w="6207519" h="188213">
                <a:moveTo>
                  <a:pt x="0" y="0"/>
                </a:moveTo>
                <a:lnTo>
                  <a:pt x="6207519" y="0"/>
                </a:lnTo>
                <a:lnTo>
                  <a:pt x="6207519" y="188213"/>
                </a:lnTo>
                <a:lnTo>
                  <a:pt x="0" y="188213"/>
                </a:lnTo>
                <a:lnTo>
                  <a:pt x="0" y="0"/>
                </a:lnTo>
                <a:close/>
              </a:path>
            </a:pathLst>
          </a:custGeom>
          <a:solidFill>
            <a:srgbClr val="F9EAC3"/>
          </a:soli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6985"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solidFill>
                  <a:srgbClr val="2D4E6B"/>
                </a:solidFill>
                <a:latin typeface="+mn-lt"/>
              </a:rPr>
              <a:t>Objective </a:t>
            </a:r>
            <a:r>
              <a:rPr lang="en-US" sz="1050" kern="1200" dirty="0" err="1">
                <a:solidFill>
                  <a:srgbClr val="2D4E6B"/>
                </a:solidFill>
                <a:latin typeface="+mn-lt"/>
              </a:rPr>
              <a:t>2B.5</a:t>
            </a:r>
            <a:r>
              <a:rPr lang="en-US" sz="1050" kern="1200" dirty="0">
                <a:solidFill>
                  <a:srgbClr val="2D4E6B"/>
                </a:solidFill>
                <a:latin typeface="+mn-lt"/>
              </a:rPr>
              <a:t> - Consider  </a:t>
            </a:r>
            <a:r>
              <a:rPr lang="en-US" sz="1050" kern="1200" dirty="0">
                <a:solidFill>
                  <a:srgbClr val="2D4E6B"/>
                </a:solidFill>
                <a:latin typeface="+mn-lt"/>
                <a:ea typeface="+mn-ea"/>
                <a:cs typeface="+mn-cs"/>
              </a:rPr>
              <a:t>introducing</a:t>
            </a:r>
            <a:r>
              <a:rPr lang="en-US" sz="1050" kern="1200" dirty="0">
                <a:solidFill>
                  <a:srgbClr val="2D4E6B"/>
                </a:solidFill>
                <a:latin typeface="+mn-lt"/>
              </a:rPr>
              <a:t> </a:t>
            </a:r>
            <a:r>
              <a:rPr lang="en-US" sz="1050" kern="1200" dirty="0">
                <a:solidFill>
                  <a:srgbClr val="2D4E6B"/>
                </a:solidFill>
              </a:rPr>
              <a:t>a maximum size requirement for commercial establishments.</a:t>
            </a:r>
          </a:p>
        </p:txBody>
      </p:sp>
      <p:sp>
        <p:nvSpPr>
          <p:cNvPr id="32" name="Freeform: Shape 31">
            <a:extLst>
              <a:ext uri="{FF2B5EF4-FFF2-40B4-BE49-F238E27FC236}">
                <a16:creationId xmlns:a16="http://schemas.microsoft.com/office/drawing/2014/main" id="{21A03D3F-8F0F-71A0-9742-234A86E8D898}"/>
              </a:ext>
            </a:extLst>
          </p:cNvPr>
          <p:cNvSpPr/>
          <p:nvPr/>
        </p:nvSpPr>
        <p:spPr>
          <a:xfrm>
            <a:off x="5560141" y="4054789"/>
            <a:ext cx="6311818" cy="349531"/>
          </a:xfrm>
          <a:custGeom>
            <a:avLst/>
            <a:gdLst>
              <a:gd name="csX0" fmla="*/ 0 w 6846430"/>
              <a:gd name="csY0" fmla="*/ 0 h 349531"/>
              <a:gd name="csX1" fmla="*/ 6846430 w 6846430"/>
              <a:gd name="csY1" fmla="*/ 0 h 349531"/>
              <a:gd name="csX2" fmla="*/ 6846430 w 6846430"/>
              <a:gd name="csY2" fmla="*/ 349531 h 349531"/>
              <a:gd name="csX3" fmla="*/ 0 w 6846430"/>
              <a:gd name="csY3" fmla="*/ 349531 h 349531"/>
              <a:gd name="csX4" fmla="*/ 0 w 6846430"/>
              <a:gd name="csY4" fmla="*/ 0 h 349531"/>
            </a:gdLst>
            <a:ahLst/>
            <a:cxnLst>
              <a:cxn ang="0">
                <a:pos x="csX0" y="csY0"/>
              </a:cxn>
              <a:cxn ang="0">
                <a:pos x="csX1" y="csY1"/>
              </a:cxn>
              <a:cxn ang="0">
                <a:pos x="csX2" y="csY2"/>
              </a:cxn>
              <a:cxn ang="0">
                <a:pos x="csX3" y="csY3"/>
              </a:cxn>
              <a:cxn ang="0">
                <a:pos x="csX4" y="csY4"/>
              </a:cxn>
            </a:cxnLst>
            <a:rect l="l" t="t" r="r" b="b"/>
            <a:pathLst>
              <a:path w="6846430" h="349531">
                <a:moveTo>
                  <a:pt x="0" y="0"/>
                </a:moveTo>
                <a:lnTo>
                  <a:pt x="6846430" y="0"/>
                </a:lnTo>
                <a:lnTo>
                  <a:pt x="6846430" y="349531"/>
                </a:lnTo>
                <a:lnTo>
                  <a:pt x="0" y="349531"/>
                </a:lnTo>
                <a:lnTo>
                  <a:pt x="0" y="0"/>
                </a:lnTo>
                <a:close/>
              </a:path>
            </a:pathLst>
          </a:custGeom>
          <a:solidFill>
            <a:srgbClr val="F9EAC3"/>
          </a:soli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6985"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solidFill>
                  <a:srgbClr val="2D4E6B"/>
                </a:solidFill>
                <a:latin typeface="Aptos" panose="02110004020202020204"/>
                <a:ea typeface="+mn-ea"/>
                <a:cs typeface="+mn-cs"/>
              </a:rPr>
              <a:t>Objective </a:t>
            </a:r>
            <a:r>
              <a:rPr lang="en-US" sz="1050" kern="1200" dirty="0" err="1">
                <a:solidFill>
                  <a:srgbClr val="2D4E6B"/>
                </a:solidFill>
                <a:latin typeface="Aptos" panose="02110004020202020204"/>
                <a:ea typeface="+mn-ea"/>
                <a:cs typeface="+mn-cs"/>
              </a:rPr>
              <a:t>2B.6</a:t>
            </a:r>
            <a:r>
              <a:rPr lang="en-US" sz="1050" kern="1200" dirty="0">
                <a:solidFill>
                  <a:srgbClr val="2D4E6B"/>
                </a:solidFill>
                <a:latin typeface="Aptos" panose="02110004020202020204"/>
                <a:ea typeface="+mn-ea"/>
                <a:cs typeface="+mn-cs"/>
              </a:rPr>
              <a:t> - Review existing zoning requirements for large parcels and analyze potential rezoning to protect natural resources, open space, and align with the community’s visions. </a:t>
            </a:r>
          </a:p>
        </p:txBody>
      </p:sp>
      <p:sp>
        <p:nvSpPr>
          <p:cNvPr id="33" name="Freeform: Shape 32">
            <a:extLst>
              <a:ext uri="{FF2B5EF4-FFF2-40B4-BE49-F238E27FC236}">
                <a16:creationId xmlns:a16="http://schemas.microsoft.com/office/drawing/2014/main" id="{6A2A3530-61A8-9B9B-EA26-5C85299604C7}"/>
              </a:ext>
            </a:extLst>
          </p:cNvPr>
          <p:cNvSpPr/>
          <p:nvPr/>
        </p:nvSpPr>
        <p:spPr>
          <a:xfrm>
            <a:off x="5560141" y="4462320"/>
            <a:ext cx="6311818" cy="375879"/>
          </a:xfrm>
          <a:custGeom>
            <a:avLst/>
            <a:gdLst>
              <a:gd name="csX0" fmla="*/ 0 w 6910758"/>
              <a:gd name="csY0" fmla="*/ 0 h 375879"/>
              <a:gd name="csX1" fmla="*/ 6910758 w 6910758"/>
              <a:gd name="csY1" fmla="*/ 0 h 375879"/>
              <a:gd name="csX2" fmla="*/ 6910758 w 6910758"/>
              <a:gd name="csY2" fmla="*/ 375879 h 375879"/>
              <a:gd name="csX3" fmla="*/ 0 w 6910758"/>
              <a:gd name="csY3" fmla="*/ 375879 h 375879"/>
              <a:gd name="csX4" fmla="*/ 0 w 6910758"/>
              <a:gd name="csY4" fmla="*/ 0 h 375879"/>
            </a:gdLst>
            <a:ahLst/>
            <a:cxnLst>
              <a:cxn ang="0">
                <a:pos x="csX0" y="csY0"/>
              </a:cxn>
              <a:cxn ang="0">
                <a:pos x="csX1" y="csY1"/>
              </a:cxn>
              <a:cxn ang="0">
                <a:pos x="csX2" y="csY2"/>
              </a:cxn>
              <a:cxn ang="0">
                <a:pos x="csX3" y="csY3"/>
              </a:cxn>
              <a:cxn ang="0">
                <a:pos x="csX4" y="csY4"/>
              </a:cxn>
            </a:cxnLst>
            <a:rect l="l" t="t" r="r" b="b"/>
            <a:pathLst>
              <a:path w="6910758" h="375879">
                <a:moveTo>
                  <a:pt x="0" y="0"/>
                </a:moveTo>
                <a:lnTo>
                  <a:pt x="6910758" y="0"/>
                </a:lnTo>
                <a:lnTo>
                  <a:pt x="6910758" y="375879"/>
                </a:lnTo>
                <a:lnTo>
                  <a:pt x="0" y="375879"/>
                </a:lnTo>
                <a:lnTo>
                  <a:pt x="0" y="0"/>
                </a:lnTo>
                <a:close/>
              </a:path>
            </a:pathLst>
          </a:custGeom>
          <a:solidFill>
            <a:srgbClr val="F9EAC3"/>
          </a:soli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6985"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solidFill>
                  <a:srgbClr val="2D4E6B"/>
                </a:solidFill>
                <a:latin typeface="Aptos" panose="02110004020202020204"/>
                <a:ea typeface="+mn-ea"/>
                <a:cs typeface="+mn-cs"/>
              </a:rPr>
              <a:t>Objective </a:t>
            </a:r>
            <a:r>
              <a:rPr lang="en-US" sz="1050" kern="1200" dirty="0" err="1">
                <a:solidFill>
                  <a:srgbClr val="2D4E6B"/>
                </a:solidFill>
                <a:latin typeface="Aptos" panose="02110004020202020204"/>
                <a:ea typeface="+mn-ea"/>
                <a:cs typeface="+mn-cs"/>
              </a:rPr>
              <a:t>2B.7</a:t>
            </a:r>
            <a:r>
              <a:rPr lang="en-US" sz="1050" kern="1200" dirty="0">
                <a:solidFill>
                  <a:srgbClr val="2D4E6B"/>
                </a:solidFill>
                <a:latin typeface="Aptos" panose="02110004020202020204"/>
                <a:ea typeface="+mn-ea"/>
                <a:cs typeface="+mn-cs"/>
              </a:rPr>
              <a:t> - Explore the possibility of creating new zoning districts or overlay districts to protect unique land uses, such as the Lewis Oliver Farm Property. </a:t>
            </a:r>
          </a:p>
        </p:txBody>
      </p:sp>
      <p:sp>
        <p:nvSpPr>
          <p:cNvPr id="34" name="Freeform: Shape 33">
            <a:extLst>
              <a:ext uri="{FF2B5EF4-FFF2-40B4-BE49-F238E27FC236}">
                <a16:creationId xmlns:a16="http://schemas.microsoft.com/office/drawing/2014/main" id="{4F217470-9A7F-B14B-52BB-5875F61A2D0A}"/>
              </a:ext>
            </a:extLst>
          </p:cNvPr>
          <p:cNvSpPr/>
          <p:nvPr/>
        </p:nvSpPr>
        <p:spPr>
          <a:xfrm>
            <a:off x="5560141" y="3383450"/>
            <a:ext cx="6311817" cy="332557"/>
          </a:xfrm>
          <a:custGeom>
            <a:avLst/>
            <a:gdLst>
              <a:gd name="csX0" fmla="*/ 0 w 7094026"/>
              <a:gd name="csY0" fmla="*/ 0 h 246684"/>
              <a:gd name="csX1" fmla="*/ 7094026 w 7094026"/>
              <a:gd name="csY1" fmla="*/ 0 h 246684"/>
              <a:gd name="csX2" fmla="*/ 7094026 w 7094026"/>
              <a:gd name="csY2" fmla="*/ 246684 h 246684"/>
              <a:gd name="csX3" fmla="*/ 0 w 7094026"/>
              <a:gd name="csY3" fmla="*/ 246684 h 246684"/>
              <a:gd name="csX4" fmla="*/ 0 w 7094026"/>
              <a:gd name="csY4" fmla="*/ 0 h 246684"/>
            </a:gdLst>
            <a:ahLst/>
            <a:cxnLst>
              <a:cxn ang="0">
                <a:pos x="csX0" y="csY0"/>
              </a:cxn>
              <a:cxn ang="0">
                <a:pos x="csX1" y="csY1"/>
              </a:cxn>
              <a:cxn ang="0">
                <a:pos x="csX2" y="csY2"/>
              </a:cxn>
              <a:cxn ang="0">
                <a:pos x="csX3" y="csY3"/>
              </a:cxn>
              <a:cxn ang="0">
                <a:pos x="csX4" y="csY4"/>
              </a:cxn>
            </a:cxnLst>
            <a:rect l="l" t="t" r="r" b="b"/>
            <a:pathLst>
              <a:path w="7094026" h="246684">
                <a:moveTo>
                  <a:pt x="0" y="0"/>
                </a:moveTo>
                <a:lnTo>
                  <a:pt x="7094026" y="0"/>
                </a:lnTo>
                <a:lnTo>
                  <a:pt x="7094026" y="246684"/>
                </a:lnTo>
                <a:lnTo>
                  <a:pt x="0" y="246684"/>
                </a:lnTo>
                <a:lnTo>
                  <a:pt x="0" y="0"/>
                </a:lnTo>
                <a:close/>
              </a:path>
            </a:pathLst>
          </a:custGeom>
          <a:solidFill>
            <a:srgbClr val="F9EAC3"/>
          </a:soli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6985" tIns="6985" rIns="6985" bIns="6985" numCol="1" spcCol="1270" anchor="ctr" anchorCtr="0">
            <a:noAutofit/>
          </a:bodyPr>
          <a:lstStyle/>
          <a:p>
            <a:pPr marL="0" lvl="0" indent="0" algn="l" defTabSz="533400">
              <a:lnSpc>
                <a:spcPct val="90000"/>
              </a:lnSpc>
              <a:spcBef>
                <a:spcPct val="0"/>
              </a:spcBef>
              <a:spcAft>
                <a:spcPct val="35000"/>
              </a:spcAft>
              <a:buNone/>
            </a:pPr>
            <a:r>
              <a:rPr lang="en-US" sz="1050" kern="1200" dirty="0">
                <a:solidFill>
                  <a:srgbClr val="2D4E6B"/>
                </a:solidFill>
                <a:latin typeface="+mn-lt"/>
                <a:ea typeface="+mn-ea"/>
                <a:cs typeface="+mn-cs"/>
              </a:rPr>
              <a:t>Objective </a:t>
            </a:r>
            <a:r>
              <a:rPr lang="en-US" sz="1050" kern="1200" dirty="0" err="1">
                <a:solidFill>
                  <a:srgbClr val="2D4E6B"/>
                </a:solidFill>
                <a:latin typeface="+mn-lt"/>
                <a:ea typeface="+mn-ea"/>
                <a:cs typeface="+mn-cs"/>
              </a:rPr>
              <a:t>2B.4</a:t>
            </a:r>
            <a:r>
              <a:rPr lang="en-US" sz="1050" kern="1200" dirty="0">
                <a:solidFill>
                  <a:srgbClr val="2D4E6B"/>
                </a:solidFill>
                <a:latin typeface="+mn-lt"/>
                <a:ea typeface="+mn-ea"/>
                <a:cs typeface="+mn-cs"/>
              </a:rPr>
              <a:t> - Continue to promote the existing scale of buildings within the Village, and particularly the Downtown area. </a:t>
            </a:r>
          </a:p>
        </p:txBody>
      </p:sp>
      <p:sp>
        <p:nvSpPr>
          <p:cNvPr id="35" name="Freeform: Shape 34">
            <a:extLst>
              <a:ext uri="{FF2B5EF4-FFF2-40B4-BE49-F238E27FC236}">
                <a16:creationId xmlns:a16="http://schemas.microsoft.com/office/drawing/2014/main" id="{F7F4B9D5-6E23-E4E6-4AE9-BCAF42E4E7FA}"/>
              </a:ext>
            </a:extLst>
          </p:cNvPr>
          <p:cNvSpPr/>
          <p:nvPr/>
        </p:nvSpPr>
        <p:spPr>
          <a:xfrm>
            <a:off x="5560140" y="2585328"/>
            <a:ext cx="6311819" cy="183950"/>
          </a:xfrm>
          <a:custGeom>
            <a:avLst/>
            <a:gdLst>
              <a:gd name="csX0" fmla="*/ 0 w 4360116"/>
              <a:gd name="csY0" fmla="*/ 0 h 183950"/>
              <a:gd name="csX1" fmla="*/ 4360116 w 4360116"/>
              <a:gd name="csY1" fmla="*/ 0 h 183950"/>
              <a:gd name="csX2" fmla="*/ 4360116 w 4360116"/>
              <a:gd name="csY2" fmla="*/ 183950 h 183950"/>
              <a:gd name="csX3" fmla="*/ 0 w 4360116"/>
              <a:gd name="csY3" fmla="*/ 183950 h 183950"/>
              <a:gd name="csX4" fmla="*/ 0 w 4360116"/>
              <a:gd name="csY4" fmla="*/ 0 h 183950"/>
            </a:gdLst>
            <a:ahLst/>
            <a:cxnLst>
              <a:cxn ang="0">
                <a:pos x="csX0" y="csY0"/>
              </a:cxn>
              <a:cxn ang="0">
                <a:pos x="csX1" y="csY1"/>
              </a:cxn>
              <a:cxn ang="0">
                <a:pos x="csX2" y="csY2"/>
              </a:cxn>
              <a:cxn ang="0">
                <a:pos x="csX3" y="csY3"/>
              </a:cxn>
              <a:cxn ang="0">
                <a:pos x="csX4" y="csY4"/>
              </a:cxn>
            </a:cxnLst>
            <a:rect l="l" t="t" r="r" b="b"/>
            <a:pathLst>
              <a:path w="4360116" h="183950">
                <a:moveTo>
                  <a:pt x="0" y="0"/>
                </a:moveTo>
                <a:lnTo>
                  <a:pt x="4360116" y="0"/>
                </a:lnTo>
                <a:lnTo>
                  <a:pt x="4360116" y="183950"/>
                </a:lnTo>
                <a:lnTo>
                  <a:pt x="0" y="183950"/>
                </a:lnTo>
                <a:lnTo>
                  <a:pt x="0" y="0"/>
                </a:lnTo>
                <a:close/>
              </a:path>
            </a:pathLst>
          </a:custGeom>
          <a:solidFill>
            <a:srgbClr val="F9EAC3"/>
          </a:soli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6985" tIns="6985" rIns="6985" bIns="6985" numCol="1" spcCol="1270" anchor="ctr" anchorCtr="0">
            <a:noAutofit/>
          </a:bodyPr>
          <a:lstStyle/>
          <a:p>
            <a:pPr marL="0" lvl="0" indent="0" algn="l" defTabSz="533400">
              <a:lnSpc>
                <a:spcPct val="90000"/>
              </a:lnSpc>
              <a:spcBef>
                <a:spcPct val="0"/>
              </a:spcBef>
              <a:spcAft>
                <a:spcPct val="35000"/>
              </a:spcAft>
              <a:buNone/>
            </a:pPr>
            <a:r>
              <a:rPr lang="en-US" sz="1050" kern="1200" dirty="0">
                <a:solidFill>
                  <a:srgbClr val="2D4E6B"/>
                </a:solidFill>
                <a:latin typeface="+mn-lt"/>
                <a:ea typeface="+mn-ea"/>
                <a:cs typeface="+mn-cs"/>
              </a:rPr>
              <a:t>Objective </a:t>
            </a:r>
            <a:r>
              <a:rPr lang="en-US" sz="1050" kern="1200" dirty="0" err="1">
                <a:solidFill>
                  <a:srgbClr val="2D4E6B"/>
                </a:solidFill>
                <a:latin typeface="+mn-lt"/>
                <a:ea typeface="+mn-ea"/>
                <a:cs typeface="+mn-cs"/>
              </a:rPr>
              <a:t>2B.1</a:t>
            </a:r>
            <a:r>
              <a:rPr lang="en-US" sz="1050" kern="1200" dirty="0">
                <a:solidFill>
                  <a:srgbClr val="2D4E6B"/>
                </a:solidFill>
                <a:latin typeface="+mn-lt"/>
                <a:ea typeface="+mn-ea"/>
                <a:cs typeface="+mn-cs"/>
              </a:rPr>
              <a:t> - Identify and implement Zoning Code clarifications.</a:t>
            </a:r>
          </a:p>
        </p:txBody>
      </p:sp>
      <p:sp>
        <p:nvSpPr>
          <p:cNvPr id="36" name="Freeform: Shape 35">
            <a:extLst>
              <a:ext uri="{FF2B5EF4-FFF2-40B4-BE49-F238E27FC236}">
                <a16:creationId xmlns:a16="http://schemas.microsoft.com/office/drawing/2014/main" id="{FD781538-57FB-4F79-7309-9C17D8F6CE16}"/>
              </a:ext>
            </a:extLst>
          </p:cNvPr>
          <p:cNvSpPr/>
          <p:nvPr/>
        </p:nvSpPr>
        <p:spPr>
          <a:xfrm>
            <a:off x="5560141" y="2870000"/>
            <a:ext cx="6311819" cy="207480"/>
          </a:xfrm>
          <a:custGeom>
            <a:avLst/>
            <a:gdLst>
              <a:gd name="csX0" fmla="*/ 0 w 5586259"/>
              <a:gd name="csY0" fmla="*/ 0 h 175207"/>
              <a:gd name="csX1" fmla="*/ 5586259 w 5586259"/>
              <a:gd name="csY1" fmla="*/ 0 h 175207"/>
              <a:gd name="csX2" fmla="*/ 5586259 w 5586259"/>
              <a:gd name="csY2" fmla="*/ 175207 h 175207"/>
              <a:gd name="csX3" fmla="*/ 0 w 5586259"/>
              <a:gd name="csY3" fmla="*/ 175207 h 175207"/>
              <a:gd name="csX4" fmla="*/ 0 w 5586259"/>
              <a:gd name="csY4" fmla="*/ 0 h 175207"/>
            </a:gdLst>
            <a:ahLst/>
            <a:cxnLst>
              <a:cxn ang="0">
                <a:pos x="csX0" y="csY0"/>
              </a:cxn>
              <a:cxn ang="0">
                <a:pos x="csX1" y="csY1"/>
              </a:cxn>
              <a:cxn ang="0">
                <a:pos x="csX2" y="csY2"/>
              </a:cxn>
              <a:cxn ang="0">
                <a:pos x="csX3" y="csY3"/>
              </a:cxn>
              <a:cxn ang="0">
                <a:pos x="csX4" y="csY4"/>
              </a:cxn>
            </a:cxnLst>
            <a:rect l="l" t="t" r="r" b="b"/>
            <a:pathLst>
              <a:path w="5586259" h="175207">
                <a:moveTo>
                  <a:pt x="0" y="0"/>
                </a:moveTo>
                <a:lnTo>
                  <a:pt x="5586259" y="0"/>
                </a:lnTo>
                <a:lnTo>
                  <a:pt x="5586259" y="175207"/>
                </a:lnTo>
                <a:lnTo>
                  <a:pt x="0" y="175207"/>
                </a:lnTo>
                <a:lnTo>
                  <a:pt x="0" y="0"/>
                </a:lnTo>
                <a:close/>
              </a:path>
            </a:pathLst>
          </a:custGeom>
          <a:solidFill>
            <a:srgbClr val="F9EAC3"/>
          </a:soli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6985" tIns="6985" rIns="6985" bIns="6985" numCol="1" spcCol="1270" anchor="ctr" anchorCtr="0">
            <a:noAutofit/>
          </a:bodyPr>
          <a:lstStyle/>
          <a:p>
            <a:pPr marL="0" lvl="0" indent="0" algn="l" defTabSz="533400">
              <a:lnSpc>
                <a:spcPct val="90000"/>
              </a:lnSpc>
              <a:spcBef>
                <a:spcPct val="0"/>
              </a:spcBef>
              <a:spcAft>
                <a:spcPct val="35000"/>
              </a:spcAft>
              <a:buNone/>
            </a:pPr>
            <a:r>
              <a:rPr lang="en-US" sz="1050" kern="1200" dirty="0">
                <a:solidFill>
                  <a:srgbClr val="2D4E6B"/>
                </a:solidFill>
                <a:latin typeface="+mn-lt"/>
                <a:ea typeface="+mn-ea"/>
                <a:cs typeface="+mn-cs"/>
              </a:rPr>
              <a:t>Objective </a:t>
            </a:r>
            <a:r>
              <a:rPr lang="en-US" sz="1050" kern="1200" dirty="0" err="1">
                <a:solidFill>
                  <a:srgbClr val="2D4E6B"/>
                </a:solidFill>
                <a:latin typeface="+mn-lt"/>
                <a:ea typeface="+mn-ea"/>
                <a:cs typeface="+mn-cs"/>
              </a:rPr>
              <a:t>2B.2</a:t>
            </a:r>
            <a:r>
              <a:rPr lang="en-US" sz="1050" kern="1200" dirty="0">
                <a:solidFill>
                  <a:srgbClr val="2D4E6B"/>
                </a:solidFill>
                <a:latin typeface="+mn-lt"/>
                <a:ea typeface="+mn-ea"/>
                <a:cs typeface="+mn-cs"/>
              </a:rPr>
              <a:t> - Identify and amend inconsistencies in the Zoning Chapter, where appropriate.</a:t>
            </a:r>
          </a:p>
        </p:txBody>
      </p:sp>
      <p:sp>
        <p:nvSpPr>
          <p:cNvPr id="37" name="Freeform: Shape 36">
            <a:extLst>
              <a:ext uri="{FF2B5EF4-FFF2-40B4-BE49-F238E27FC236}">
                <a16:creationId xmlns:a16="http://schemas.microsoft.com/office/drawing/2014/main" id="{AB98EE10-1FB5-3EEC-DA81-53CB7130EB9A}"/>
              </a:ext>
            </a:extLst>
          </p:cNvPr>
          <p:cNvSpPr/>
          <p:nvPr/>
        </p:nvSpPr>
        <p:spPr>
          <a:xfrm>
            <a:off x="1102543" y="5515417"/>
            <a:ext cx="3426829" cy="1000650"/>
          </a:xfrm>
          <a:custGeom>
            <a:avLst/>
            <a:gdLst>
              <a:gd name="csX0" fmla="*/ 0 w 3019705"/>
              <a:gd name="csY0" fmla="*/ 0 h 1000650"/>
              <a:gd name="csX1" fmla="*/ 3019705 w 3019705"/>
              <a:gd name="csY1" fmla="*/ 0 h 1000650"/>
              <a:gd name="csX2" fmla="*/ 3019705 w 3019705"/>
              <a:gd name="csY2" fmla="*/ 1000650 h 1000650"/>
              <a:gd name="csX3" fmla="*/ 0 w 3019705"/>
              <a:gd name="csY3" fmla="*/ 1000650 h 1000650"/>
              <a:gd name="csX4" fmla="*/ 0 w 3019705"/>
              <a:gd name="csY4" fmla="*/ 0 h 1000650"/>
            </a:gdLst>
            <a:ahLst/>
            <a:cxnLst>
              <a:cxn ang="0">
                <a:pos x="csX0" y="csY0"/>
              </a:cxn>
              <a:cxn ang="0">
                <a:pos x="csX1" y="csY1"/>
              </a:cxn>
              <a:cxn ang="0">
                <a:pos x="csX2" y="csY2"/>
              </a:cxn>
              <a:cxn ang="0">
                <a:pos x="csX3" y="csY3"/>
              </a:cxn>
              <a:cxn ang="0">
                <a:pos x="csX4" y="csY4"/>
              </a:cxn>
            </a:cxnLst>
            <a:rect l="l" t="t" r="r" b="b"/>
            <a:pathLst>
              <a:path w="3019705" h="1000650">
                <a:moveTo>
                  <a:pt x="0" y="0"/>
                </a:moveTo>
                <a:lnTo>
                  <a:pt x="3019705" y="0"/>
                </a:lnTo>
                <a:lnTo>
                  <a:pt x="3019705" y="1000650"/>
                </a:lnTo>
                <a:lnTo>
                  <a:pt x="0" y="1000650"/>
                </a:lnTo>
                <a:lnTo>
                  <a:pt x="0" y="0"/>
                </a:lnTo>
                <a:close/>
              </a:path>
            </a:pathLst>
          </a:custGeom>
          <a:solidFill>
            <a:srgbClr val="578B5B"/>
          </a:soli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100" kern="1200" dirty="0">
                <a:solidFill>
                  <a:prstClr val="white"/>
                </a:solidFill>
                <a:latin typeface="Aptos" panose="02110004020202020204"/>
                <a:ea typeface="+mn-ea"/>
                <a:cs typeface="+mn-cs"/>
              </a:rPr>
              <a:t>Goal </a:t>
            </a:r>
            <a:r>
              <a:rPr lang="en-US" sz="1100" kern="1200" dirty="0" err="1">
                <a:solidFill>
                  <a:prstClr val="white"/>
                </a:solidFill>
                <a:latin typeface="Aptos" panose="02110004020202020204"/>
                <a:ea typeface="+mn-ea"/>
                <a:cs typeface="+mn-cs"/>
              </a:rPr>
              <a:t>2C</a:t>
            </a:r>
            <a:r>
              <a:rPr lang="en-US" sz="1100" kern="1200" dirty="0">
                <a:solidFill>
                  <a:prstClr val="white"/>
                </a:solidFill>
                <a:latin typeface="Aptos" panose="02110004020202020204"/>
                <a:ea typeface="+mn-ea"/>
                <a:cs typeface="+mn-cs"/>
              </a:rPr>
              <a:t>: Ensure that any proposed new development or redevelopment within the Village is consistent with the historic community character of Northport and adequately protects the existing natural resources and scenic beauty.</a:t>
            </a:r>
          </a:p>
        </p:txBody>
      </p:sp>
      <p:sp>
        <p:nvSpPr>
          <p:cNvPr id="38" name="Freeform: Shape 37">
            <a:extLst>
              <a:ext uri="{FF2B5EF4-FFF2-40B4-BE49-F238E27FC236}">
                <a16:creationId xmlns:a16="http://schemas.microsoft.com/office/drawing/2014/main" id="{431AE40C-0D68-0960-B621-3B4217E42FBD}"/>
              </a:ext>
            </a:extLst>
          </p:cNvPr>
          <p:cNvSpPr/>
          <p:nvPr/>
        </p:nvSpPr>
        <p:spPr>
          <a:xfrm>
            <a:off x="4970239" y="5601968"/>
            <a:ext cx="6901720" cy="267927"/>
          </a:xfrm>
          <a:custGeom>
            <a:avLst/>
            <a:gdLst>
              <a:gd name="csX0" fmla="*/ 0 w 6901720"/>
              <a:gd name="csY0" fmla="*/ 0 h 267927"/>
              <a:gd name="csX1" fmla="*/ 6901720 w 6901720"/>
              <a:gd name="csY1" fmla="*/ 0 h 267927"/>
              <a:gd name="csX2" fmla="*/ 6901720 w 6901720"/>
              <a:gd name="csY2" fmla="*/ 267927 h 267927"/>
              <a:gd name="csX3" fmla="*/ 0 w 6901720"/>
              <a:gd name="csY3" fmla="*/ 267927 h 267927"/>
              <a:gd name="csX4" fmla="*/ 0 w 6901720"/>
              <a:gd name="csY4" fmla="*/ 0 h 267927"/>
            </a:gdLst>
            <a:ahLst/>
            <a:cxnLst>
              <a:cxn ang="0">
                <a:pos x="csX0" y="csY0"/>
              </a:cxn>
              <a:cxn ang="0">
                <a:pos x="csX1" y="csY1"/>
              </a:cxn>
              <a:cxn ang="0">
                <a:pos x="csX2" y="csY2"/>
              </a:cxn>
              <a:cxn ang="0">
                <a:pos x="csX3" y="csY3"/>
              </a:cxn>
              <a:cxn ang="0">
                <a:pos x="csX4" y="csY4"/>
              </a:cxn>
            </a:cxnLst>
            <a:rect l="l" t="t" r="r" b="b"/>
            <a:pathLst>
              <a:path w="6901720" h="267927">
                <a:moveTo>
                  <a:pt x="0" y="0"/>
                </a:moveTo>
                <a:lnTo>
                  <a:pt x="6901720" y="0"/>
                </a:lnTo>
                <a:lnTo>
                  <a:pt x="6901720" y="267927"/>
                </a:lnTo>
                <a:lnTo>
                  <a:pt x="0" y="267927"/>
                </a:lnTo>
                <a:lnTo>
                  <a:pt x="0" y="0"/>
                </a:lnTo>
                <a:close/>
              </a:path>
            </a:pathLst>
          </a:custGeom>
          <a:solidFill>
            <a:srgbClr val="F9EAC3"/>
          </a:soli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6985" tIns="6985" rIns="6985" bIns="6985" numCol="1" spcCol="1270" anchor="ctr" anchorCtr="0">
            <a:noAutofit/>
          </a:bodyPr>
          <a:lstStyle/>
          <a:p>
            <a:pPr marL="0" lvl="0" indent="0" algn="l" defTabSz="533400">
              <a:lnSpc>
                <a:spcPct val="90000"/>
              </a:lnSpc>
              <a:spcBef>
                <a:spcPct val="0"/>
              </a:spcBef>
              <a:spcAft>
                <a:spcPct val="35000"/>
              </a:spcAft>
              <a:buNone/>
            </a:pPr>
            <a:r>
              <a:rPr lang="en-US" sz="1050" kern="1200" dirty="0">
                <a:solidFill>
                  <a:srgbClr val="2D4E6B"/>
                </a:solidFill>
                <a:latin typeface="+mn-lt"/>
                <a:ea typeface="+mn-ea"/>
                <a:cs typeface="+mn-cs"/>
              </a:rPr>
              <a:t>Objective </a:t>
            </a:r>
            <a:r>
              <a:rPr lang="en-US" sz="1050" kern="1200" dirty="0" err="1">
                <a:solidFill>
                  <a:srgbClr val="2D4E6B"/>
                </a:solidFill>
                <a:latin typeface="+mn-lt"/>
                <a:ea typeface="+mn-ea"/>
                <a:cs typeface="+mn-cs"/>
              </a:rPr>
              <a:t>2C.1</a:t>
            </a:r>
            <a:r>
              <a:rPr lang="en-US" sz="1050" kern="1200" dirty="0">
                <a:solidFill>
                  <a:srgbClr val="2D4E6B"/>
                </a:solidFill>
                <a:latin typeface="+mn-lt"/>
                <a:ea typeface="+mn-ea"/>
                <a:cs typeface="+mn-cs"/>
              </a:rPr>
              <a:t> - Evaluate options to ensure that new development is required to set aside greenspace.</a:t>
            </a:r>
          </a:p>
        </p:txBody>
      </p:sp>
      <p:sp>
        <p:nvSpPr>
          <p:cNvPr id="39" name="Freeform: Shape 38">
            <a:extLst>
              <a:ext uri="{FF2B5EF4-FFF2-40B4-BE49-F238E27FC236}">
                <a16:creationId xmlns:a16="http://schemas.microsoft.com/office/drawing/2014/main" id="{A0FDB1A4-E8B4-C47C-240D-4C5ACB4E486C}"/>
              </a:ext>
            </a:extLst>
          </p:cNvPr>
          <p:cNvSpPr/>
          <p:nvPr/>
        </p:nvSpPr>
        <p:spPr>
          <a:xfrm>
            <a:off x="4965006" y="5955480"/>
            <a:ext cx="6906953" cy="318844"/>
          </a:xfrm>
          <a:custGeom>
            <a:avLst/>
            <a:gdLst>
              <a:gd name="csX0" fmla="*/ 0 w 6906953"/>
              <a:gd name="csY0" fmla="*/ 0 h 318844"/>
              <a:gd name="csX1" fmla="*/ 6906953 w 6906953"/>
              <a:gd name="csY1" fmla="*/ 0 h 318844"/>
              <a:gd name="csX2" fmla="*/ 6906953 w 6906953"/>
              <a:gd name="csY2" fmla="*/ 318844 h 318844"/>
              <a:gd name="csX3" fmla="*/ 0 w 6906953"/>
              <a:gd name="csY3" fmla="*/ 318844 h 318844"/>
              <a:gd name="csX4" fmla="*/ 0 w 6906953"/>
              <a:gd name="csY4" fmla="*/ 0 h 318844"/>
            </a:gdLst>
            <a:ahLst/>
            <a:cxnLst>
              <a:cxn ang="0">
                <a:pos x="csX0" y="csY0"/>
              </a:cxn>
              <a:cxn ang="0">
                <a:pos x="csX1" y="csY1"/>
              </a:cxn>
              <a:cxn ang="0">
                <a:pos x="csX2" y="csY2"/>
              </a:cxn>
              <a:cxn ang="0">
                <a:pos x="csX3" y="csY3"/>
              </a:cxn>
              <a:cxn ang="0">
                <a:pos x="csX4" y="csY4"/>
              </a:cxn>
            </a:cxnLst>
            <a:rect l="l" t="t" r="r" b="b"/>
            <a:pathLst>
              <a:path w="6906953" h="318844">
                <a:moveTo>
                  <a:pt x="0" y="0"/>
                </a:moveTo>
                <a:lnTo>
                  <a:pt x="6906953" y="0"/>
                </a:lnTo>
                <a:lnTo>
                  <a:pt x="6906953" y="318844"/>
                </a:lnTo>
                <a:lnTo>
                  <a:pt x="0" y="318844"/>
                </a:lnTo>
                <a:lnTo>
                  <a:pt x="0" y="0"/>
                </a:lnTo>
                <a:close/>
              </a:path>
            </a:pathLst>
          </a:custGeom>
          <a:solidFill>
            <a:srgbClr val="F9EAC3"/>
          </a:soli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6985" tIns="6985" rIns="6985" bIns="6985" numCol="1" spcCol="1270" anchor="ctr" anchorCtr="0">
            <a:noAutofit/>
          </a:bodyPr>
          <a:lstStyle/>
          <a:p>
            <a:pPr marL="0" lvl="0" indent="0" algn="l" defTabSz="533400">
              <a:lnSpc>
                <a:spcPct val="90000"/>
              </a:lnSpc>
              <a:spcBef>
                <a:spcPct val="0"/>
              </a:spcBef>
              <a:spcAft>
                <a:spcPct val="35000"/>
              </a:spcAft>
              <a:buNone/>
            </a:pPr>
            <a:r>
              <a:rPr lang="en-US" sz="1050" kern="1200" dirty="0">
                <a:solidFill>
                  <a:srgbClr val="2D4E6B"/>
                </a:solidFill>
                <a:latin typeface="+mn-lt"/>
                <a:ea typeface="+mn-ea"/>
                <a:cs typeface="+mn-cs"/>
              </a:rPr>
              <a:t>Objective </a:t>
            </a:r>
            <a:r>
              <a:rPr lang="en-US" sz="1050" kern="1200" dirty="0" err="1">
                <a:solidFill>
                  <a:srgbClr val="2D4E6B"/>
                </a:solidFill>
                <a:latin typeface="+mn-lt"/>
                <a:ea typeface="+mn-ea"/>
                <a:cs typeface="+mn-cs"/>
              </a:rPr>
              <a:t>2B.2</a:t>
            </a:r>
            <a:r>
              <a:rPr lang="en-US" sz="1050" kern="1200" dirty="0">
                <a:solidFill>
                  <a:srgbClr val="2D4E6B"/>
                </a:solidFill>
                <a:latin typeface="+mn-lt"/>
                <a:ea typeface="+mn-ea"/>
                <a:cs typeface="+mn-cs"/>
              </a:rPr>
              <a:t> - Consider requiring a traffic study for larger development/redevelopment projects that have the potential to significantly increase traffic conditions. </a:t>
            </a:r>
          </a:p>
        </p:txBody>
      </p:sp>
      <p:sp>
        <p:nvSpPr>
          <p:cNvPr id="40" name="Freeform: Shape 39">
            <a:extLst>
              <a:ext uri="{FF2B5EF4-FFF2-40B4-BE49-F238E27FC236}">
                <a16:creationId xmlns:a16="http://schemas.microsoft.com/office/drawing/2014/main" id="{9A228910-93A3-F1A7-13B7-758665DA98A5}"/>
              </a:ext>
            </a:extLst>
          </p:cNvPr>
          <p:cNvSpPr/>
          <p:nvPr/>
        </p:nvSpPr>
        <p:spPr>
          <a:xfrm>
            <a:off x="4961201" y="6359909"/>
            <a:ext cx="6910758" cy="377327"/>
          </a:xfrm>
          <a:custGeom>
            <a:avLst/>
            <a:gdLst>
              <a:gd name="csX0" fmla="*/ 0 w 6958689"/>
              <a:gd name="csY0" fmla="*/ 0 h 377327"/>
              <a:gd name="csX1" fmla="*/ 6958689 w 6958689"/>
              <a:gd name="csY1" fmla="*/ 0 h 377327"/>
              <a:gd name="csX2" fmla="*/ 6958689 w 6958689"/>
              <a:gd name="csY2" fmla="*/ 377327 h 377327"/>
              <a:gd name="csX3" fmla="*/ 0 w 6958689"/>
              <a:gd name="csY3" fmla="*/ 377327 h 377327"/>
              <a:gd name="csX4" fmla="*/ 0 w 6958689"/>
              <a:gd name="csY4" fmla="*/ 0 h 377327"/>
            </a:gdLst>
            <a:ahLst/>
            <a:cxnLst>
              <a:cxn ang="0">
                <a:pos x="csX0" y="csY0"/>
              </a:cxn>
              <a:cxn ang="0">
                <a:pos x="csX1" y="csY1"/>
              </a:cxn>
              <a:cxn ang="0">
                <a:pos x="csX2" y="csY2"/>
              </a:cxn>
              <a:cxn ang="0">
                <a:pos x="csX3" y="csY3"/>
              </a:cxn>
              <a:cxn ang="0">
                <a:pos x="csX4" y="csY4"/>
              </a:cxn>
            </a:cxnLst>
            <a:rect l="l" t="t" r="r" b="b"/>
            <a:pathLst>
              <a:path w="6958689" h="377327">
                <a:moveTo>
                  <a:pt x="0" y="0"/>
                </a:moveTo>
                <a:lnTo>
                  <a:pt x="6958689" y="0"/>
                </a:lnTo>
                <a:lnTo>
                  <a:pt x="6958689" y="377327"/>
                </a:lnTo>
                <a:lnTo>
                  <a:pt x="0" y="377327"/>
                </a:lnTo>
                <a:lnTo>
                  <a:pt x="0" y="0"/>
                </a:lnTo>
                <a:close/>
              </a:path>
            </a:pathLst>
          </a:custGeom>
          <a:solidFill>
            <a:srgbClr val="F9EAC3"/>
          </a:solidFill>
          <a:ln>
            <a:noFill/>
          </a:ln>
          <a:effectLst>
            <a:outerShdw blurRad="57150" dist="19050" dir="5400000" algn="ctr" rotWithShape="0">
              <a:srgbClr val="000000">
                <a:alpha val="63000"/>
              </a:srgbClr>
            </a:outerShdw>
          </a:effectLst>
        </p:spPr>
        <p:style>
          <a:lnRef idx="0">
            <a:scrgbClr r="0" g="0" b="0"/>
          </a:lnRef>
          <a:fillRef idx="3">
            <a:scrgbClr r="0" g="0" b="0"/>
          </a:fillRef>
          <a:effectRef idx="3">
            <a:scrgbClr r="0" g="0" b="0"/>
          </a:effectRef>
          <a:fontRef idx="minor">
            <a:schemeClr val="lt1"/>
          </a:fontRef>
        </p:style>
        <p:txBody>
          <a:bodyPr spcFirstLastPara="0" vert="horz" wrap="square" lIns="6985" tIns="6985" rIns="6985" bIns="6985" numCol="1" spcCol="1270" anchor="ctr" anchorCtr="0">
            <a:noAutofit/>
          </a:bodyPr>
          <a:lstStyle/>
          <a:p>
            <a:pPr marL="0" lvl="0" indent="0" algn="l" defTabSz="466725">
              <a:lnSpc>
                <a:spcPct val="90000"/>
              </a:lnSpc>
              <a:spcBef>
                <a:spcPct val="0"/>
              </a:spcBef>
              <a:spcAft>
                <a:spcPct val="35000"/>
              </a:spcAft>
              <a:buNone/>
            </a:pPr>
            <a:r>
              <a:rPr lang="en-US" sz="1050" kern="1200" dirty="0">
                <a:solidFill>
                  <a:srgbClr val="2D4E6B"/>
                </a:solidFill>
                <a:latin typeface="+mn-lt"/>
              </a:rPr>
              <a:t>Objective 2B.3 – </a:t>
            </a:r>
            <a:r>
              <a:rPr lang="en-US" sz="1050" dirty="0">
                <a:solidFill>
                  <a:srgbClr val="2D4E6B"/>
                </a:solidFill>
              </a:rPr>
              <a:t>Consider options to ensure any</a:t>
            </a:r>
            <a:r>
              <a:rPr lang="en-US" sz="1050" kern="1200" dirty="0">
                <a:solidFill>
                  <a:srgbClr val="2D4E6B"/>
                </a:solidFill>
                <a:latin typeface="+mn-lt"/>
              </a:rPr>
              <a:t> large new </a:t>
            </a:r>
            <a:r>
              <a:rPr lang="en-US" sz="1050" kern="1200" dirty="0">
                <a:solidFill>
                  <a:srgbClr val="2D4E6B"/>
                </a:solidFill>
                <a:latin typeface="+mn-lt"/>
                <a:ea typeface="+mn-ea"/>
                <a:cs typeface="+mn-cs"/>
              </a:rPr>
              <a:t>subdivision</a:t>
            </a:r>
            <a:r>
              <a:rPr lang="en-US" sz="1050" kern="1200" dirty="0">
                <a:solidFill>
                  <a:srgbClr val="2D4E6B"/>
                </a:solidFill>
                <a:latin typeface="+mn-lt"/>
              </a:rPr>
              <a:t> proposed explores the possibility of a cluster subdivision to preserve the greatest amount of open space.</a:t>
            </a:r>
          </a:p>
        </p:txBody>
      </p:sp>
      <p:sp>
        <p:nvSpPr>
          <p:cNvPr id="6" name="Title 1">
            <a:extLst>
              <a:ext uri="{FF2B5EF4-FFF2-40B4-BE49-F238E27FC236}">
                <a16:creationId xmlns:a16="http://schemas.microsoft.com/office/drawing/2014/main" id="{9BDC6044-A576-55B2-B5CB-3011FA6DF681}"/>
              </a:ext>
            </a:extLst>
          </p:cNvPr>
          <p:cNvSpPr txBox="1">
            <a:spLocks/>
          </p:cNvSpPr>
          <p:nvPr/>
        </p:nvSpPr>
        <p:spPr>
          <a:xfrm>
            <a:off x="724510" y="138985"/>
            <a:ext cx="126563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GOALS &amp; OBJECTIVES - LAND USE AND ZONING    </a:t>
            </a:r>
          </a:p>
        </p:txBody>
      </p:sp>
      <p:cxnSp>
        <p:nvCxnSpPr>
          <p:cNvPr id="7" name="Straight Connector 6">
            <a:extLst>
              <a:ext uri="{FF2B5EF4-FFF2-40B4-BE49-F238E27FC236}">
                <a16:creationId xmlns:a16="http://schemas.microsoft.com/office/drawing/2014/main" id="{86A09EDD-B50F-50B4-23E5-EA3532C50EFC}"/>
              </a:ext>
            </a:extLst>
          </p:cNvPr>
          <p:cNvCxnSpPr>
            <a:cxnSpLocks/>
          </p:cNvCxnSpPr>
          <p:nvPr/>
        </p:nvCxnSpPr>
        <p:spPr>
          <a:xfrm>
            <a:off x="445008" y="1096373"/>
            <a:ext cx="11426952" cy="0"/>
          </a:xfrm>
          <a:prstGeom prst="line">
            <a:avLst/>
          </a:prstGeom>
          <a:ln w="57150">
            <a:solidFill>
              <a:srgbClr val="C6E0F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C152B27-7D7E-12E8-207A-723CB96B9ED3}"/>
              </a:ext>
            </a:extLst>
          </p:cNvPr>
          <p:cNvSpPr txBox="1">
            <a:spLocks/>
          </p:cNvSpPr>
          <p:nvPr/>
        </p:nvSpPr>
        <p:spPr>
          <a:xfrm>
            <a:off x="-232172" y="-339226"/>
            <a:ext cx="126563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2D4E6B"/>
                </a:solidFill>
                <a:latin typeface="Avenir Next LT Pro" panose="020B0504020202020204" pitchFamily="34" charset="0"/>
              </a:rPr>
              <a:t>EXAMPLE:</a:t>
            </a:r>
          </a:p>
        </p:txBody>
      </p:sp>
      <p:sp>
        <p:nvSpPr>
          <p:cNvPr id="41" name="Left Brace 40">
            <a:extLst>
              <a:ext uri="{FF2B5EF4-FFF2-40B4-BE49-F238E27FC236}">
                <a16:creationId xmlns:a16="http://schemas.microsoft.com/office/drawing/2014/main" id="{6A5B7EE2-85B5-729B-5619-F1C257A418DE}"/>
              </a:ext>
            </a:extLst>
          </p:cNvPr>
          <p:cNvSpPr/>
          <p:nvPr/>
        </p:nvSpPr>
        <p:spPr>
          <a:xfrm>
            <a:off x="4655067" y="1325563"/>
            <a:ext cx="1295907" cy="84139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Left Brace 41">
            <a:extLst>
              <a:ext uri="{FF2B5EF4-FFF2-40B4-BE49-F238E27FC236}">
                <a16:creationId xmlns:a16="http://schemas.microsoft.com/office/drawing/2014/main" id="{C2D253F5-0BDC-3CF9-56D6-B9CA398E69F9}"/>
              </a:ext>
            </a:extLst>
          </p:cNvPr>
          <p:cNvSpPr/>
          <p:nvPr/>
        </p:nvSpPr>
        <p:spPr>
          <a:xfrm>
            <a:off x="4662440" y="2506186"/>
            <a:ext cx="1288534" cy="249346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Left Brace 42">
            <a:extLst>
              <a:ext uri="{FF2B5EF4-FFF2-40B4-BE49-F238E27FC236}">
                <a16:creationId xmlns:a16="http://schemas.microsoft.com/office/drawing/2014/main" id="{DC63E569-10E7-1732-0F35-F02B88A32C42}"/>
              </a:ext>
            </a:extLst>
          </p:cNvPr>
          <p:cNvSpPr/>
          <p:nvPr/>
        </p:nvSpPr>
        <p:spPr>
          <a:xfrm>
            <a:off x="4529372" y="5489664"/>
            <a:ext cx="684183" cy="132556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33471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784E391C-7437-A318-F530-53C4F027417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2511771-E814-DDE6-4A9B-18AA73C795B4}"/>
              </a:ext>
            </a:extLst>
          </p:cNvPr>
          <p:cNvSpPr txBox="1">
            <a:spLocks/>
          </p:cNvSpPr>
          <p:nvPr/>
        </p:nvSpPr>
        <p:spPr>
          <a:xfrm>
            <a:off x="531731" y="32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IMPLEMENTATION MATRIX</a:t>
            </a:r>
          </a:p>
        </p:txBody>
      </p:sp>
      <p:cxnSp>
        <p:nvCxnSpPr>
          <p:cNvPr id="7" name="Straight Connector 6">
            <a:extLst>
              <a:ext uri="{FF2B5EF4-FFF2-40B4-BE49-F238E27FC236}">
                <a16:creationId xmlns:a16="http://schemas.microsoft.com/office/drawing/2014/main" id="{75644C0C-D243-F006-2A41-29EB231F8CC6}"/>
              </a:ext>
            </a:extLst>
          </p:cNvPr>
          <p:cNvCxnSpPr>
            <a:cxnSpLocks/>
          </p:cNvCxnSpPr>
          <p:nvPr/>
        </p:nvCxnSpPr>
        <p:spPr>
          <a:xfrm>
            <a:off x="658368" y="993839"/>
            <a:ext cx="7356920"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CA0AFD15-E6A9-3D5E-895D-B6A66B0EBBA4}"/>
              </a:ext>
            </a:extLst>
          </p:cNvPr>
          <p:cNvPicPr>
            <a:picLocks noChangeAspect="1"/>
          </p:cNvPicPr>
          <p:nvPr/>
        </p:nvPicPr>
        <p:blipFill>
          <a:blip r:embed="rId3"/>
          <a:srcRect t="11365"/>
          <a:stretch>
            <a:fillRect/>
          </a:stretch>
        </p:blipFill>
        <p:spPr>
          <a:xfrm>
            <a:off x="1556704" y="1357714"/>
            <a:ext cx="9078592" cy="4998637"/>
          </a:xfrm>
          <a:prstGeom prst="rect">
            <a:avLst/>
          </a:prstGeom>
        </p:spPr>
      </p:pic>
    </p:spTree>
    <p:extLst>
      <p:ext uri="{BB962C8B-B14F-4D97-AF65-F5344CB8AC3E}">
        <p14:creationId xmlns:p14="http://schemas.microsoft.com/office/powerpoint/2010/main" val="2533472211"/>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A12DFEEA-AB7D-31D7-3BCC-77CCDC59A01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F19BE84-8896-129A-E8BB-39F214AB767B}"/>
              </a:ext>
            </a:extLst>
          </p:cNvPr>
          <p:cNvSpPr txBox="1">
            <a:spLocks/>
          </p:cNvSpPr>
          <p:nvPr/>
        </p:nvSpPr>
        <p:spPr>
          <a:xfrm>
            <a:off x="531731" y="32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IMPLEMENTATION MATRIX</a:t>
            </a:r>
          </a:p>
        </p:txBody>
      </p:sp>
      <p:cxnSp>
        <p:nvCxnSpPr>
          <p:cNvPr id="7" name="Straight Connector 6">
            <a:extLst>
              <a:ext uri="{FF2B5EF4-FFF2-40B4-BE49-F238E27FC236}">
                <a16:creationId xmlns:a16="http://schemas.microsoft.com/office/drawing/2014/main" id="{BA91B1B4-17AF-B8F2-FCE4-C75CCE2CE3A9}"/>
              </a:ext>
            </a:extLst>
          </p:cNvPr>
          <p:cNvCxnSpPr>
            <a:cxnSpLocks/>
          </p:cNvCxnSpPr>
          <p:nvPr/>
        </p:nvCxnSpPr>
        <p:spPr>
          <a:xfrm>
            <a:off x="658368" y="993839"/>
            <a:ext cx="7356920"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067E3295-A197-9042-89C7-B0EF8E181AC1}"/>
              </a:ext>
            </a:extLst>
          </p:cNvPr>
          <p:cNvPicPr>
            <a:picLocks noChangeAspect="1"/>
          </p:cNvPicPr>
          <p:nvPr/>
        </p:nvPicPr>
        <p:blipFill>
          <a:blip r:embed="rId3"/>
          <a:stretch>
            <a:fillRect/>
          </a:stretch>
        </p:blipFill>
        <p:spPr>
          <a:xfrm>
            <a:off x="1989932" y="1180254"/>
            <a:ext cx="8212136" cy="5204754"/>
          </a:xfrm>
          <a:prstGeom prst="rect">
            <a:avLst/>
          </a:prstGeom>
        </p:spPr>
      </p:pic>
    </p:spTree>
    <p:extLst>
      <p:ext uri="{BB962C8B-B14F-4D97-AF65-F5344CB8AC3E}">
        <p14:creationId xmlns:p14="http://schemas.microsoft.com/office/powerpoint/2010/main" val="2621637858"/>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AA62990C-0987-137D-5089-6B9DD6D9A0C2}"/>
              </a:ext>
            </a:extLst>
          </p:cNvPr>
          <p:cNvPicPr>
            <a:picLocks noChangeAspect="1"/>
          </p:cNvPicPr>
          <p:nvPr/>
        </p:nvPicPr>
        <p:blipFill>
          <a:blip r:embed="rId2">
            <a:alphaModFix amt="30000"/>
            <a:extLst>
              <a:ext uri="{28A0092B-C50C-407E-A947-70E740481C1C}">
                <a14:useLocalDpi xmlns:a14="http://schemas.microsoft.com/office/drawing/2010/main" val="0"/>
              </a:ext>
            </a:extLst>
          </a:blip>
          <a:srcRect l="592" t="14130" b="11315"/>
          <a:stretch>
            <a:fillRect/>
          </a:stretch>
        </p:blipFill>
        <p:spPr>
          <a:xfrm>
            <a:off x="0" y="0"/>
            <a:ext cx="12192000" cy="6858000"/>
          </a:xfrm>
          <a:prstGeom prst="rect">
            <a:avLst/>
          </a:prstGeom>
        </p:spPr>
      </p:pic>
      <p:sp>
        <p:nvSpPr>
          <p:cNvPr id="10" name="Arrow: Circular 9">
            <a:extLst>
              <a:ext uri="{FF2B5EF4-FFF2-40B4-BE49-F238E27FC236}">
                <a16:creationId xmlns:a16="http://schemas.microsoft.com/office/drawing/2014/main" id="{2B39B53D-07F2-269B-F5A5-AD1EB8E9B3F5}"/>
              </a:ext>
            </a:extLst>
          </p:cNvPr>
          <p:cNvSpPr/>
          <p:nvPr/>
        </p:nvSpPr>
        <p:spPr>
          <a:xfrm>
            <a:off x="4837760" y="1097569"/>
            <a:ext cx="5501640" cy="5211932"/>
          </a:xfrm>
          <a:prstGeom prst="circularArrow">
            <a:avLst>
              <a:gd name="adj1" fmla="val 11514"/>
              <a:gd name="adj2" fmla="val 610141"/>
              <a:gd name="adj3" fmla="val 14751246"/>
              <a:gd name="adj4" fmla="val 16772489"/>
              <a:gd name="adj5" fmla="val 12569"/>
            </a:avLst>
          </a:prstGeom>
          <a:solidFill>
            <a:srgbClr val="2D4E6B"/>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4" name="Group 13">
            <a:extLst>
              <a:ext uri="{FF2B5EF4-FFF2-40B4-BE49-F238E27FC236}">
                <a16:creationId xmlns:a16="http://schemas.microsoft.com/office/drawing/2014/main" id="{73B9C320-8E28-CBB1-208D-44ADC5F5F93D}"/>
              </a:ext>
            </a:extLst>
          </p:cNvPr>
          <p:cNvGrpSpPr/>
          <p:nvPr/>
        </p:nvGrpSpPr>
        <p:grpSpPr>
          <a:xfrm>
            <a:off x="7843723" y="1336444"/>
            <a:ext cx="2455223" cy="1418113"/>
            <a:chOff x="3587606" y="658165"/>
            <a:chExt cx="1649086" cy="824543"/>
          </a:xfrm>
        </p:grpSpPr>
        <p:sp>
          <p:nvSpPr>
            <p:cNvPr id="16" name="Rectangle: Rounded Corners 15">
              <a:extLst>
                <a:ext uri="{FF2B5EF4-FFF2-40B4-BE49-F238E27FC236}">
                  <a16:creationId xmlns:a16="http://schemas.microsoft.com/office/drawing/2014/main" id="{1A666E90-0879-ED94-F88F-8A5AFABDB22B}"/>
                </a:ext>
              </a:extLst>
            </p:cNvPr>
            <p:cNvSpPr/>
            <p:nvPr/>
          </p:nvSpPr>
          <p:spPr>
            <a:xfrm>
              <a:off x="3587606" y="658165"/>
              <a:ext cx="1649086" cy="824543"/>
            </a:xfrm>
            <a:prstGeom prst="roundRect">
              <a:avLst/>
            </a:prstGeom>
            <a:solidFill>
              <a:srgbClr val="F9EAC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Rectangle: Rounded Corners 4">
              <a:extLst>
                <a:ext uri="{FF2B5EF4-FFF2-40B4-BE49-F238E27FC236}">
                  <a16:creationId xmlns:a16="http://schemas.microsoft.com/office/drawing/2014/main" id="{6D7053C6-2CCE-172B-6E0B-876B662A6591}"/>
                </a:ext>
              </a:extLst>
            </p:cNvPr>
            <p:cNvSpPr txBox="1"/>
            <p:nvPr/>
          </p:nvSpPr>
          <p:spPr>
            <a:xfrm>
              <a:off x="3668108" y="698416"/>
              <a:ext cx="1568584" cy="7440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2000" kern="1200" dirty="0">
                  <a:solidFill>
                    <a:srgbClr val="2D4E6B"/>
                  </a:solidFill>
                </a:rPr>
                <a:t>Review of Plan by Village Boards and the Public </a:t>
              </a:r>
            </a:p>
          </p:txBody>
        </p:sp>
      </p:grpSp>
      <p:sp>
        <p:nvSpPr>
          <p:cNvPr id="23" name="Text Placeholder 6">
            <a:extLst>
              <a:ext uri="{FF2B5EF4-FFF2-40B4-BE49-F238E27FC236}">
                <a16:creationId xmlns:a16="http://schemas.microsoft.com/office/drawing/2014/main" id="{7776E32F-C221-4E47-C877-A56E97484EBB}"/>
              </a:ext>
            </a:extLst>
          </p:cNvPr>
          <p:cNvSpPr txBox="1">
            <a:spLocks/>
          </p:cNvSpPr>
          <p:nvPr/>
        </p:nvSpPr>
        <p:spPr>
          <a:xfrm>
            <a:off x="66067" y="331044"/>
            <a:ext cx="4110189" cy="308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rgbClr val="2D4E6B"/>
                </a:solidFill>
                <a:latin typeface="Avenir Next LT Pro" panose="020B0504020202020204" pitchFamily="34" charset="0"/>
                <a:ea typeface="Calibri" panose="020F0502020204030204" pitchFamily="34" charset="0"/>
                <a:cs typeface="Calibri" panose="020F0502020204030204" pitchFamily="34" charset="0"/>
              </a:rPr>
              <a:t>NEXT STEPS</a:t>
            </a:r>
          </a:p>
        </p:txBody>
      </p:sp>
      <p:cxnSp>
        <p:nvCxnSpPr>
          <p:cNvPr id="24" name="Straight Connector 23">
            <a:extLst>
              <a:ext uri="{FF2B5EF4-FFF2-40B4-BE49-F238E27FC236}">
                <a16:creationId xmlns:a16="http://schemas.microsoft.com/office/drawing/2014/main" id="{27836073-8C75-2EB1-218E-BD940D2BE804}"/>
              </a:ext>
            </a:extLst>
          </p:cNvPr>
          <p:cNvCxnSpPr>
            <a:cxnSpLocks/>
          </p:cNvCxnSpPr>
          <p:nvPr/>
        </p:nvCxnSpPr>
        <p:spPr>
          <a:xfrm>
            <a:off x="702258" y="994866"/>
            <a:ext cx="2924862"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7B9565F5-D4C9-0857-B022-D337AF940AA6}"/>
              </a:ext>
            </a:extLst>
          </p:cNvPr>
          <p:cNvGrpSpPr/>
          <p:nvPr/>
        </p:nvGrpSpPr>
        <p:grpSpPr>
          <a:xfrm>
            <a:off x="5574031" y="4881727"/>
            <a:ext cx="2455223" cy="1418113"/>
            <a:chOff x="4086272" y="981132"/>
            <a:chExt cx="1649086" cy="824543"/>
          </a:xfrm>
        </p:grpSpPr>
        <p:sp>
          <p:nvSpPr>
            <p:cNvPr id="28" name="Rectangle: Rounded Corners 27">
              <a:extLst>
                <a:ext uri="{FF2B5EF4-FFF2-40B4-BE49-F238E27FC236}">
                  <a16:creationId xmlns:a16="http://schemas.microsoft.com/office/drawing/2014/main" id="{1D288959-E1B4-63C4-1FA9-978037A93E37}"/>
                </a:ext>
              </a:extLst>
            </p:cNvPr>
            <p:cNvSpPr/>
            <p:nvPr/>
          </p:nvSpPr>
          <p:spPr>
            <a:xfrm>
              <a:off x="4086272" y="981132"/>
              <a:ext cx="1649086" cy="824543"/>
            </a:xfrm>
            <a:prstGeom prst="roundRect">
              <a:avLst/>
            </a:prstGeom>
            <a:solidFill>
              <a:srgbClr val="D4E4D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9" name="Rectangle: Rounded Corners 4">
              <a:extLst>
                <a:ext uri="{FF2B5EF4-FFF2-40B4-BE49-F238E27FC236}">
                  <a16:creationId xmlns:a16="http://schemas.microsoft.com/office/drawing/2014/main" id="{D3BEA29E-10D6-3D33-B6E0-7B4BBC2B114D}"/>
                </a:ext>
              </a:extLst>
            </p:cNvPr>
            <p:cNvSpPr txBox="1"/>
            <p:nvPr/>
          </p:nvSpPr>
          <p:spPr>
            <a:xfrm>
              <a:off x="4126522" y="1048595"/>
              <a:ext cx="1568584" cy="7440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2000" kern="1200" dirty="0">
                  <a:solidFill>
                    <a:srgbClr val="2D4E6B"/>
                  </a:solidFill>
                </a:rPr>
                <a:t>Finalize Comprehensive Plan </a:t>
              </a:r>
            </a:p>
          </p:txBody>
        </p:sp>
      </p:grpSp>
      <p:grpSp>
        <p:nvGrpSpPr>
          <p:cNvPr id="30" name="Group 29">
            <a:extLst>
              <a:ext uri="{FF2B5EF4-FFF2-40B4-BE49-F238E27FC236}">
                <a16:creationId xmlns:a16="http://schemas.microsoft.com/office/drawing/2014/main" id="{4F84D9AC-D107-958B-C5F9-2B1C77BC6296}"/>
              </a:ext>
            </a:extLst>
          </p:cNvPr>
          <p:cNvGrpSpPr/>
          <p:nvPr/>
        </p:nvGrpSpPr>
        <p:grpSpPr>
          <a:xfrm>
            <a:off x="3975334" y="2586111"/>
            <a:ext cx="2455223" cy="1418113"/>
            <a:chOff x="3933261" y="1357969"/>
            <a:chExt cx="1649086" cy="824543"/>
          </a:xfrm>
          <a:solidFill>
            <a:srgbClr val="C6E0F2"/>
          </a:solidFill>
        </p:grpSpPr>
        <p:sp>
          <p:nvSpPr>
            <p:cNvPr id="31" name="Rectangle: Rounded Corners 30">
              <a:extLst>
                <a:ext uri="{FF2B5EF4-FFF2-40B4-BE49-F238E27FC236}">
                  <a16:creationId xmlns:a16="http://schemas.microsoft.com/office/drawing/2014/main" id="{CDC94651-F13D-EE47-9FAE-54112BB9AEE3}"/>
                </a:ext>
              </a:extLst>
            </p:cNvPr>
            <p:cNvSpPr/>
            <p:nvPr/>
          </p:nvSpPr>
          <p:spPr>
            <a:xfrm>
              <a:off x="3933261" y="1357969"/>
              <a:ext cx="1649086" cy="824543"/>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2" name="Rectangle: Rounded Corners 4">
              <a:extLst>
                <a:ext uri="{FF2B5EF4-FFF2-40B4-BE49-F238E27FC236}">
                  <a16:creationId xmlns:a16="http://schemas.microsoft.com/office/drawing/2014/main" id="{A985E75E-A2CB-53C9-AC6E-D7A38DCEF087}"/>
                </a:ext>
              </a:extLst>
            </p:cNvPr>
            <p:cNvSpPr txBox="1"/>
            <p:nvPr/>
          </p:nvSpPr>
          <p:spPr>
            <a:xfrm>
              <a:off x="3973512" y="1378172"/>
              <a:ext cx="1568584" cy="7440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2000" kern="1200" dirty="0">
                  <a:solidFill>
                    <a:srgbClr val="2D4E6B"/>
                  </a:solidFill>
                </a:rPr>
                <a:t>Adoption of the Comprehensive Plan</a:t>
              </a:r>
            </a:p>
          </p:txBody>
        </p:sp>
      </p:grpSp>
      <p:sp>
        <p:nvSpPr>
          <p:cNvPr id="2" name="Rectangle: Rounded Corners 1">
            <a:extLst>
              <a:ext uri="{FF2B5EF4-FFF2-40B4-BE49-F238E27FC236}">
                <a16:creationId xmlns:a16="http://schemas.microsoft.com/office/drawing/2014/main" id="{48DF4788-1A24-B107-C4C2-45F943D9934C}"/>
              </a:ext>
            </a:extLst>
          </p:cNvPr>
          <p:cNvSpPr/>
          <p:nvPr/>
        </p:nvSpPr>
        <p:spPr>
          <a:xfrm>
            <a:off x="8638937" y="3532841"/>
            <a:ext cx="2455223" cy="1418113"/>
          </a:xfrm>
          <a:prstGeom prst="roundRect">
            <a:avLst/>
          </a:prstGeom>
          <a:solidFill>
            <a:srgbClr val="2D4E6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lvl="0" algn="ctr" defTabSz="533400">
              <a:lnSpc>
                <a:spcPct val="90000"/>
              </a:lnSpc>
              <a:spcBef>
                <a:spcPct val="0"/>
              </a:spcBef>
              <a:spcAft>
                <a:spcPct val="35000"/>
              </a:spcAft>
            </a:pPr>
            <a:endParaRPr lang="en-US" dirty="0">
              <a:solidFill>
                <a:srgbClr val="2D4E6B"/>
              </a:solidFill>
            </a:endParaRPr>
          </a:p>
        </p:txBody>
      </p:sp>
      <p:sp>
        <p:nvSpPr>
          <p:cNvPr id="3" name="Rectangle: Rounded Corners 4">
            <a:extLst>
              <a:ext uri="{FF2B5EF4-FFF2-40B4-BE49-F238E27FC236}">
                <a16:creationId xmlns:a16="http://schemas.microsoft.com/office/drawing/2014/main" id="{A467BFAB-5F99-8BAA-F2FE-55D9EB46D815}"/>
              </a:ext>
            </a:extLst>
          </p:cNvPr>
          <p:cNvSpPr txBox="1"/>
          <p:nvPr/>
        </p:nvSpPr>
        <p:spPr>
          <a:xfrm>
            <a:off x="8758791" y="3602067"/>
            <a:ext cx="2335369" cy="12796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2000" kern="1200" dirty="0">
                <a:solidFill>
                  <a:schemeClr val="bg1"/>
                </a:solidFill>
              </a:rPr>
              <a:t>Complete Environmental Review </a:t>
            </a:r>
          </a:p>
        </p:txBody>
      </p:sp>
    </p:spTree>
    <p:extLst>
      <p:ext uri="{BB962C8B-B14F-4D97-AF65-F5344CB8AC3E}">
        <p14:creationId xmlns:p14="http://schemas.microsoft.com/office/powerpoint/2010/main" val="193990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D4E6B"/>
        </a:solidFill>
        <a:effectLst/>
      </p:bgPr>
    </p:bg>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79D5E133-DC68-DF80-0D55-7C7D3ABB05AD}"/>
              </a:ext>
            </a:extLst>
          </p:cNvPr>
          <p:cNvSpPr txBox="1">
            <a:spLocks/>
          </p:cNvSpPr>
          <p:nvPr/>
        </p:nvSpPr>
        <p:spPr>
          <a:xfrm>
            <a:off x="-383515" y="859801"/>
            <a:ext cx="4110189" cy="308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Avenir Next LT Pro" panose="020B0504020202020204" pitchFamily="34" charset="0"/>
                <a:ea typeface="Calibri" panose="020F0502020204030204" pitchFamily="34" charset="0"/>
                <a:cs typeface="Calibri" panose="020F0502020204030204" pitchFamily="34" charset="0"/>
              </a:rPr>
              <a:t>THANK </a:t>
            </a:r>
          </a:p>
          <a:p>
            <a:pPr marL="0" indent="0" algn="ctr">
              <a:buNone/>
            </a:pPr>
            <a:r>
              <a:rPr lang="en-US" sz="4000" dirty="0">
                <a:solidFill>
                  <a:schemeClr val="bg1"/>
                </a:solidFill>
                <a:latin typeface="Avenir Next LT Pro" panose="020B0504020202020204" pitchFamily="34" charset="0"/>
                <a:ea typeface="Calibri" panose="020F0502020204030204" pitchFamily="34" charset="0"/>
                <a:cs typeface="Calibri" panose="020F0502020204030204" pitchFamily="34" charset="0"/>
              </a:rPr>
              <a:t>YOU!</a:t>
            </a:r>
          </a:p>
        </p:txBody>
      </p:sp>
      <p:cxnSp>
        <p:nvCxnSpPr>
          <p:cNvPr id="5" name="Straight Connector 4">
            <a:extLst>
              <a:ext uri="{FF2B5EF4-FFF2-40B4-BE49-F238E27FC236}">
                <a16:creationId xmlns:a16="http://schemas.microsoft.com/office/drawing/2014/main" id="{700D95F1-0492-9626-B100-B5C1457A1C98}"/>
              </a:ext>
            </a:extLst>
          </p:cNvPr>
          <p:cNvCxnSpPr>
            <a:cxnSpLocks/>
          </p:cNvCxnSpPr>
          <p:nvPr/>
        </p:nvCxnSpPr>
        <p:spPr>
          <a:xfrm>
            <a:off x="559669" y="2762706"/>
            <a:ext cx="2223822" cy="0"/>
          </a:xfrm>
          <a:prstGeom prst="line">
            <a:avLst/>
          </a:prstGeom>
          <a:ln w="28575">
            <a:solidFill>
              <a:srgbClr val="F9EAC3"/>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F3C60949-0534-56C3-1528-FBD4A28AC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941" y="0"/>
            <a:ext cx="8875059" cy="6858000"/>
          </a:xfrm>
          <a:prstGeom prst="rect">
            <a:avLst/>
          </a:prstGeom>
        </p:spPr>
      </p:pic>
      <p:cxnSp>
        <p:nvCxnSpPr>
          <p:cNvPr id="9" name="Straight Connector 8">
            <a:extLst>
              <a:ext uri="{FF2B5EF4-FFF2-40B4-BE49-F238E27FC236}">
                <a16:creationId xmlns:a16="http://schemas.microsoft.com/office/drawing/2014/main" id="{08CBCADC-35E4-2702-F239-E56970F5BD19}"/>
              </a:ext>
            </a:extLst>
          </p:cNvPr>
          <p:cNvCxnSpPr>
            <a:cxnSpLocks/>
          </p:cNvCxnSpPr>
          <p:nvPr/>
        </p:nvCxnSpPr>
        <p:spPr>
          <a:xfrm>
            <a:off x="559670" y="4332426"/>
            <a:ext cx="2223822" cy="0"/>
          </a:xfrm>
          <a:prstGeom prst="line">
            <a:avLst/>
          </a:prstGeom>
          <a:ln w="28575">
            <a:solidFill>
              <a:srgbClr val="F9EAC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3B10650-D9F9-A853-6460-4990C7229CD5}"/>
              </a:ext>
            </a:extLst>
          </p:cNvPr>
          <p:cNvCxnSpPr/>
          <p:nvPr/>
        </p:nvCxnSpPr>
        <p:spPr>
          <a:xfrm>
            <a:off x="3316941" y="0"/>
            <a:ext cx="0" cy="6858000"/>
          </a:xfrm>
          <a:prstGeom prst="line">
            <a:avLst/>
          </a:prstGeom>
          <a:ln>
            <a:solidFill>
              <a:srgbClr val="F9EAC3"/>
            </a:solidFill>
          </a:ln>
        </p:spPr>
        <p:style>
          <a:lnRef idx="2">
            <a:schemeClr val="accent1"/>
          </a:lnRef>
          <a:fillRef idx="0">
            <a:schemeClr val="accent1"/>
          </a:fillRef>
          <a:effectRef idx="1">
            <a:schemeClr val="accent1"/>
          </a:effectRef>
          <a:fontRef idx="minor">
            <a:schemeClr val="tx1"/>
          </a:fontRef>
        </p:style>
      </p:cxnSp>
      <p:sp>
        <p:nvSpPr>
          <p:cNvPr id="2" name="Text Placeholder 6">
            <a:extLst>
              <a:ext uri="{FF2B5EF4-FFF2-40B4-BE49-F238E27FC236}">
                <a16:creationId xmlns:a16="http://schemas.microsoft.com/office/drawing/2014/main" id="{CF3120FA-AAB6-1F19-1AA0-F529D40792AE}"/>
              </a:ext>
            </a:extLst>
          </p:cNvPr>
          <p:cNvSpPr txBox="1">
            <a:spLocks/>
          </p:cNvSpPr>
          <p:nvPr/>
        </p:nvSpPr>
        <p:spPr>
          <a:xfrm>
            <a:off x="1" y="2952923"/>
            <a:ext cx="3316940" cy="10600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chemeClr val="bg1"/>
                </a:solidFill>
                <a:latin typeface="Avenir Next LT Pro" panose="020B0504020202020204" pitchFamily="34" charset="0"/>
                <a:ea typeface="Calibri" panose="020F0502020204030204" pitchFamily="34" charset="0"/>
                <a:cs typeface="Calibri" panose="020F0502020204030204" pitchFamily="34" charset="0"/>
              </a:rPr>
              <a:t>SUBMIT COMMENTS TO</a:t>
            </a:r>
          </a:p>
          <a:p>
            <a:pPr marL="0" indent="0" algn="ctr">
              <a:buNone/>
            </a:pPr>
            <a:r>
              <a:rPr lang="en-US" sz="4400" dirty="0">
                <a:solidFill>
                  <a:schemeClr val="bg1"/>
                </a:solidFill>
                <a:latin typeface="Avenir Next LT Pro" panose="020B0504020202020204" pitchFamily="34" charset="0"/>
                <a:ea typeface="Calibri" panose="020F0502020204030204" pitchFamily="34" charset="0"/>
                <a:cs typeface="Calibri" panose="020F0502020204030204" pitchFamily="34" charset="0"/>
              </a:rPr>
              <a:t> </a:t>
            </a:r>
            <a:r>
              <a:rPr lang="en-US" dirty="0" err="1">
                <a:solidFill>
                  <a:schemeClr val="bg1"/>
                </a:solidFill>
                <a:latin typeface="Avenir Next LT Pro" panose="020B0504020202020204" pitchFamily="34" charset="0"/>
                <a:ea typeface="Calibri" panose="020F0502020204030204" pitchFamily="34" charset="0"/>
                <a:cs typeface="Calibri" panose="020F0502020204030204" pitchFamily="34" charset="0"/>
              </a:rPr>
              <a:t>nptcomprehensiveplan</a:t>
            </a:r>
            <a:r>
              <a:rPr lang="en-US" dirty="0">
                <a:solidFill>
                  <a:schemeClr val="bg1"/>
                </a:solidFill>
                <a:latin typeface="Avenir Next LT Pro" panose="020B0504020202020204" pitchFamily="34" charset="0"/>
                <a:ea typeface="Calibri" panose="020F0502020204030204" pitchFamily="34" charset="0"/>
                <a:cs typeface="Calibri" panose="020F0502020204030204" pitchFamily="34" charset="0"/>
              </a:rPr>
              <a:t> @northportny.gov </a:t>
            </a:r>
            <a:endParaRPr lang="en-US" sz="4400" dirty="0">
              <a:solidFill>
                <a:schemeClr val="bg1"/>
              </a:solidFill>
              <a:latin typeface="Avenir Next LT Pro" panose="020B05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7424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D4E6B"/>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BCA11EA-31B0-3341-831B-351AF68720A9}"/>
              </a:ext>
            </a:extLst>
          </p:cNvPr>
          <p:cNvPicPr>
            <a:picLocks noChangeAspect="1"/>
          </p:cNvPicPr>
          <p:nvPr/>
        </p:nvPicPr>
        <p:blipFill>
          <a:blip r:embed="rId2">
            <a:extLst>
              <a:ext uri="{28A0092B-C50C-407E-A947-70E740481C1C}">
                <a14:useLocalDpi xmlns:a14="http://schemas.microsoft.com/office/drawing/2010/main" val="0"/>
              </a:ext>
            </a:extLst>
          </a:blip>
          <a:srcRect r="6624" b="5952"/>
          <a:stretch>
            <a:fillRect/>
          </a:stretch>
        </p:blipFill>
        <p:spPr>
          <a:xfrm>
            <a:off x="3383279" y="-7144"/>
            <a:ext cx="8805671" cy="6851334"/>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6">
            <a:extLst>
              <a:ext uri="{FF2B5EF4-FFF2-40B4-BE49-F238E27FC236}">
                <a16:creationId xmlns:a16="http://schemas.microsoft.com/office/drawing/2014/main" id="{FCB1FB93-5AFF-785E-151F-995502874592}"/>
              </a:ext>
            </a:extLst>
          </p:cNvPr>
          <p:cNvSpPr>
            <a:spLocks noGrp="1"/>
          </p:cNvSpPr>
          <p:nvPr>
            <p:ph type="title"/>
          </p:nvPr>
        </p:nvSpPr>
        <p:spPr>
          <a:xfrm>
            <a:off x="-154780" y="2415382"/>
            <a:ext cx="4348162" cy="1899912"/>
          </a:xfrm>
        </p:spPr>
        <p:txBody>
          <a:bodyPr>
            <a:noAutofit/>
          </a:bodyPr>
          <a:lstStyle/>
          <a:p>
            <a:pPr algn="ctr"/>
            <a:r>
              <a:rPr lang="en-US" sz="4000" dirty="0">
                <a:solidFill>
                  <a:srgbClr val="2D4E6B"/>
                </a:solidFill>
                <a:latin typeface="Avenir Next LT Pro Light" panose="020B0304020202020204" pitchFamily="34" charset="0"/>
                <a:ea typeface="Calibri" panose="020F0502020204030204" pitchFamily="34" charset="0"/>
                <a:cs typeface="Centaur Now Text" panose="020F0502020204030204" pitchFamily="2" charset="0"/>
              </a:rPr>
              <a:t>VILLAGE</a:t>
            </a:r>
            <a:br>
              <a:rPr lang="en-US" sz="4000" dirty="0">
                <a:solidFill>
                  <a:srgbClr val="2D4E6B"/>
                </a:solidFill>
                <a:latin typeface="Avenir Next LT Pro Light" panose="020B0304020202020204" pitchFamily="34" charset="0"/>
                <a:ea typeface="Calibri" panose="020F0502020204030204" pitchFamily="34" charset="0"/>
                <a:cs typeface="Centaur Now Text" panose="020F0502020204030204" pitchFamily="2" charset="0"/>
              </a:rPr>
            </a:br>
            <a:r>
              <a:rPr lang="en-US" sz="4000" dirty="0">
                <a:solidFill>
                  <a:srgbClr val="2D4E6B"/>
                </a:solidFill>
                <a:latin typeface="Avenir Next LT Pro Light" panose="020B0304020202020204" pitchFamily="34" charset="0"/>
                <a:ea typeface="Calibri" panose="020F0502020204030204" pitchFamily="34" charset="0"/>
                <a:cs typeface="Centaur Now Text" panose="020F0502020204030204" pitchFamily="2" charset="0"/>
              </a:rPr>
              <a:t> OF NORTHPORT</a:t>
            </a:r>
            <a:br>
              <a:rPr lang="en-US" sz="4000" dirty="0">
                <a:solidFill>
                  <a:srgbClr val="2D4E6B"/>
                </a:solidFill>
                <a:latin typeface="Avenir Next LT Pro Light" panose="020B0304020202020204" pitchFamily="34" charset="0"/>
                <a:ea typeface="Calibri" panose="020F0502020204030204" pitchFamily="34" charset="0"/>
                <a:cs typeface="Centaur Now Text" panose="020F0502020204030204" pitchFamily="2" charset="0"/>
              </a:rPr>
            </a:br>
            <a:br>
              <a:rPr lang="en-US" sz="4000" dirty="0">
                <a:solidFill>
                  <a:srgbClr val="2D4E6B"/>
                </a:solidFill>
                <a:latin typeface="Avenir Next LT Pro Light" panose="020B0304020202020204" pitchFamily="34" charset="0"/>
                <a:ea typeface="Calibri" panose="020F0502020204030204" pitchFamily="34" charset="0"/>
                <a:cs typeface="Centaur Now Text" panose="020F0502020204030204" pitchFamily="2" charset="0"/>
              </a:rPr>
            </a:br>
            <a:r>
              <a:rPr lang="en-US" sz="4000" dirty="0">
                <a:solidFill>
                  <a:srgbClr val="2D4E6B"/>
                </a:solidFill>
                <a:latin typeface="Avenir Next LT Pro Light" panose="020B0304020202020204" pitchFamily="34" charset="0"/>
                <a:ea typeface="Calibri" panose="020F0502020204030204" pitchFamily="34" charset="0"/>
                <a:cs typeface="Centaur Now Text" panose="020F0502020204030204" pitchFamily="2" charset="0"/>
              </a:rPr>
              <a:t>AERIAL MAP</a:t>
            </a:r>
          </a:p>
        </p:txBody>
      </p:sp>
    </p:spTree>
    <p:extLst>
      <p:ext uri="{BB962C8B-B14F-4D97-AF65-F5344CB8AC3E}">
        <p14:creationId xmlns:p14="http://schemas.microsoft.com/office/powerpoint/2010/main" val="774519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5EAD5882-B51C-1B5D-0F64-2249BEDEE944}"/>
              </a:ext>
            </a:extLst>
          </p:cNvPr>
          <p:cNvGraphicFramePr>
            <a:graphicFrameLocks noGrp="1"/>
          </p:cNvGraphicFramePr>
          <p:nvPr>
            <p:ph idx="1"/>
            <p:extLst>
              <p:ext uri="{D42A27DB-BD31-4B8C-83A1-F6EECF244321}">
                <p14:modId xmlns:p14="http://schemas.microsoft.com/office/powerpoint/2010/main" val="2315111360"/>
              </p:ext>
            </p:extLst>
          </p:nvPr>
        </p:nvGraphicFramePr>
        <p:xfrm>
          <a:off x="76201" y="2824332"/>
          <a:ext cx="12039600" cy="3370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6">
            <a:extLst>
              <a:ext uri="{FF2B5EF4-FFF2-40B4-BE49-F238E27FC236}">
                <a16:creationId xmlns:a16="http://schemas.microsoft.com/office/drawing/2014/main" id="{2FABDD6D-E77B-DDC9-D3BE-2925CDF9F176}"/>
              </a:ext>
            </a:extLst>
          </p:cNvPr>
          <p:cNvSpPr txBox="1">
            <a:spLocks/>
          </p:cNvSpPr>
          <p:nvPr/>
        </p:nvSpPr>
        <p:spPr>
          <a:xfrm>
            <a:off x="-170079" y="411453"/>
            <a:ext cx="10722550" cy="308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rgbClr val="2D4E6B"/>
                </a:solidFill>
                <a:latin typeface="Avenir Next LT Pro" panose="020B0504020202020204" pitchFamily="34" charset="0"/>
                <a:ea typeface="Calibri" panose="020F0502020204030204" pitchFamily="34" charset="0"/>
                <a:cs typeface="Calibri" panose="020F0502020204030204" pitchFamily="34" charset="0"/>
              </a:rPr>
              <a:t>COMPREHENSIVE PLANNING PROCESS</a:t>
            </a:r>
          </a:p>
        </p:txBody>
      </p:sp>
      <p:sp>
        <p:nvSpPr>
          <p:cNvPr id="9" name="Arrow: Right 8">
            <a:extLst>
              <a:ext uri="{FF2B5EF4-FFF2-40B4-BE49-F238E27FC236}">
                <a16:creationId xmlns:a16="http://schemas.microsoft.com/office/drawing/2014/main" id="{3D5674F2-394E-1F0F-DFD4-91198F547B09}"/>
              </a:ext>
            </a:extLst>
          </p:cNvPr>
          <p:cNvSpPr/>
          <p:nvPr/>
        </p:nvSpPr>
        <p:spPr>
          <a:xfrm rot="19416423">
            <a:off x="4046367" y="5384079"/>
            <a:ext cx="2289658" cy="607538"/>
          </a:xfrm>
          <a:prstGeom prst="rightArrow">
            <a:avLst/>
          </a:prstGeom>
          <a:solidFill>
            <a:srgbClr val="2D4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We Are Here</a:t>
            </a:r>
          </a:p>
        </p:txBody>
      </p:sp>
      <p:cxnSp>
        <p:nvCxnSpPr>
          <p:cNvPr id="11" name="Straight Connector 10">
            <a:extLst>
              <a:ext uri="{FF2B5EF4-FFF2-40B4-BE49-F238E27FC236}">
                <a16:creationId xmlns:a16="http://schemas.microsoft.com/office/drawing/2014/main" id="{1D778117-1BE8-087D-16C7-260A9EC37C22}"/>
              </a:ext>
            </a:extLst>
          </p:cNvPr>
          <p:cNvCxnSpPr>
            <a:cxnSpLocks/>
          </p:cNvCxnSpPr>
          <p:nvPr/>
        </p:nvCxnSpPr>
        <p:spPr>
          <a:xfrm>
            <a:off x="702258" y="994866"/>
            <a:ext cx="2549176"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graphicFrame>
        <p:nvGraphicFramePr>
          <p:cNvPr id="2" name="Content Placeholder 2">
            <a:extLst>
              <a:ext uri="{FF2B5EF4-FFF2-40B4-BE49-F238E27FC236}">
                <a16:creationId xmlns:a16="http://schemas.microsoft.com/office/drawing/2014/main" id="{6A6AA209-2136-0605-94ED-2B34F0C1B146}"/>
              </a:ext>
            </a:extLst>
          </p:cNvPr>
          <p:cNvGraphicFramePr>
            <a:graphicFrameLocks/>
          </p:cNvGraphicFramePr>
          <p:nvPr>
            <p:extLst>
              <p:ext uri="{D42A27DB-BD31-4B8C-83A1-F6EECF244321}">
                <p14:modId xmlns:p14="http://schemas.microsoft.com/office/powerpoint/2010/main" val="1161594861"/>
              </p:ext>
            </p:extLst>
          </p:nvPr>
        </p:nvGraphicFramePr>
        <p:xfrm>
          <a:off x="76200" y="840657"/>
          <a:ext cx="12039600" cy="27108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52153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021B7E9-752D-1757-3236-5867EE5C1B33}"/>
              </a:ext>
            </a:extLst>
          </p:cNvPr>
          <p:cNvSpPr/>
          <p:nvPr/>
        </p:nvSpPr>
        <p:spPr>
          <a:xfrm>
            <a:off x="4065356" y="4966094"/>
            <a:ext cx="4085738" cy="1891906"/>
          </a:xfrm>
          <a:prstGeom prst="rect">
            <a:avLst/>
          </a:prstGeom>
          <a:solidFill>
            <a:srgbClr val="2D4E6B">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6">
            <a:extLst>
              <a:ext uri="{FF2B5EF4-FFF2-40B4-BE49-F238E27FC236}">
                <a16:creationId xmlns:a16="http://schemas.microsoft.com/office/drawing/2014/main" id="{3089F43D-0D61-BA85-A29D-309329509B6B}"/>
              </a:ext>
            </a:extLst>
          </p:cNvPr>
          <p:cNvSpPr>
            <a:spLocks noGrp="1"/>
          </p:cNvSpPr>
          <p:nvPr>
            <p:ph type="title"/>
          </p:nvPr>
        </p:nvSpPr>
        <p:spPr>
          <a:xfrm>
            <a:off x="0" y="3536957"/>
            <a:ext cx="4067847" cy="317676"/>
          </a:xfrm>
        </p:spPr>
        <p:txBody>
          <a:bodyPr>
            <a:noAutofit/>
          </a:bodyPr>
          <a:lstStyle/>
          <a:p>
            <a:pPr algn="ctr"/>
            <a:r>
              <a:rPr lang="en-US" sz="2000" dirty="0">
                <a:solidFill>
                  <a:srgbClr val="2D4E6B"/>
                </a:solidFill>
                <a:latin typeface="Avenir Next LT Pro" panose="020B0504020202020204" pitchFamily="34" charset="0"/>
              </a:rPr>
              <a:t>Comprehensive Plan Committee</a:t>
            </a:r>
          </a:p>
        </p:txBody>
      </p:sp>
      <p:sp>
        <p:nvSpPr>
          <p:cNvPr id="6" name="Text Placeholder 1">
            <a:extLst>
              <a:ext uri="{FF2B5EF4-FFF2-40B4-BE49-F238E27FC236}">
                <a16:creationId xmlns:a16="http://schemas.microsoft.com/office/drawing/2014/main" id="{D35C1418-15C2-B1DC-FD72-82D9F5A5AB18}"/>
              </a:ext>
            </a:extLst>
          </p:cNvPr>
          <p:cNvSpPr txBox="1">
            <a:spLocks/>
          </p:cNvSpPr>
          <p:nvPr/>
        </p:nvSpPr>
        <p:spPr>
          <a:xfrm>
            <a:off x="151156" y="3882956"/>
            <a:ext cx="3675326" cy="2743141"/>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spcBef>
                <a:spcPts val="600"/>
              </a:spcBef>
              <a:buFont typeface="Arial" panose="020B0604020202020204" pitchFamily="34" charset="0"/>
              <a:buChar char="•"/>
            </a:pPr>
            <a:r>
              <a:rPr lang="en-US" sz="1400" dirty="0">
                <a:solidFill>
                  <a:schemeClr val="tx1"/>
                </a:solidFill>
                <a:ea typeface="Calibri" panose="020F0502020204030204" pitchFamily="34" charset="0"/>
                <a:cs typeface="Calibri" panose="020F0502020204030204" pitchFamily="34" charset="0"/>
              </a:rPr>
              <a:t>Donna Koch, Mayor</a:t>
            </a:r>
          </a:p>
          <a:p>
            <a:pPr marL="285750" indent="-285750" algn="l">
              <a:spcBef>
                <a:spcPts val="600"/>
              </a:spcBef>
              <a:buFont typeface="Arial" panose="020B0604020202020204" pitchFamily="34" charset="0"/>
              <a:buChar char="•"/>
            </a:pPr>
            <a:r>
              <a:rPr lang="en-US" sz="1400" dirty="0">
                <a:solidFill>
                  <a:schemeClr val="tx1"/>
                </a:solidFill>
                <a:ea typeface="Calibri" panose="020F0502020204030204" pitchFamily="34" charset="0"/>
                <a:cs typeface="Calibri" panose="020F0502020204030204" pitchFamily="34" charset="0"/>
              </a:rPr>
              <a:t>Roland Buzard, Village Administrator/</a:t>
            </a:r>
            <a:r>
              <a:rPr lang="en-US" sz="1400" dirty="0" err="1">
                <a:solidFill>
                  <a:schemeClr val="tx1"/>
                </a:solidFill>
                <a:ea typeface="Calibri" panose="020F0502020204030204" pitchFamily="34" charset="0"/>
                <a:cs typeface="Calibri" panose="020F0502020204030204" pitchFamily="34" charset="0"/>
              </a:rPr>
              <a:t>NYSCEO</a:t>
            </a:r>
            <a:endParaRPr lang="en-US" sz="1400" dirty="0">
              <a:solidFill>
                <a:schemeClr val="tx1"/>
              </a:solidFill>
              <a:ea typeface="Calibri" panose="020F0502020204030204" pitchFamily="34" charset="0"/>
              <a:cs typeface="Calibri" panose="020F0502020204030204" pitchFamily="34" charset="0"/>
            </a:endParaRPr>
          </a:p>
          <a:p>
            <a:pPr marL="285750" indent="-285750" algn="l">
              <a:spcBef>
                <a:spcPts val="600"/>
              </a:spcBef>
              <a:buFont typeface="Arial" panose="020B0604020202020204" pitchFamily="34" charset="0"/>
              <a:buChar char="•"/>
            </a:pPr>
            <a:r>
              <a:rPr lang="en-US" sz="1400" dirty="0">
                <a:solidFill>
                  <a:schemeClr val="tx1"/>
                </a:solidFill>
                <a:ea typeface="Calibri" panose="020F0502020204030204" pitchFamily="34" charset="0"/>
                <a:cs typeface="Calibri" panose="020F0502020204030204" pitchFamily="34" charset="0"/>
              </a:rPr>
              <a:t>Richard Boziwick, Trustee</a:t>
            </a:r>
          </a:p>
          <a:p>
            <a:pPr marL="285750" indent="-285750" algn="l">
              <a:spcBef>
                <a:spcPts val="600"/>
              </a:spcBef>
              <a:buFont typeface="Arial" panose="020B0604020202020204" pitchFamily="34" charset="0"/>
              <a:buChar char="•"/>
            </a:pPr>
            <a:r>
              <a:rPr lang="en-US" sz="1400" dirty="0">
                <a:solidFill>
                  <a:schemeClr val="tx1"/>
                </a:solidFill>
                <a:ea typeface="Calibri" panose="020F0502020204030204" pitchFamily="34" charset="0"/>
                <a:cs typeface="Calibri" panose="020F0502020204030204" pitchFamily="34" charset="0"/>
              </a:rPr>
              <a:t>Andy Cangemi, Zoning Board Chair</a:t>
            </a:r>
          </a:p>
          <a:p>
            <a:pPr marL="285750" indent="-285750" algn="l">
              <a:spcBef>
                <a:spcPts val="600"/>
              </a:spcBef>
              <a:buFont typeface="Arial" panose="020B0604020202020204" pitchFamily="34" charset="0"/>
              <a:buChar char="•"/>
            </a:pPr>
            <a:r>
              <a:rPr lang="en-US" sz="1400" dirty="0">
                <a:solidFill>
                  <a:schemeClr val="tx1"/>
                </a:solidFill>
                <a:ea typeface="Calibri" panose="020F0502020204030204" pitchFamily="34" charset="0"/>
                <a:cs typeface="Calibri" panose="020F0502020204030204" pitchFamily="34" charset="0"/>
              </a:rPr>
              <a:t>James Izzo, Chamber of Commerce/ Main Street Proprietor, Licensed Real Estate Broker</a:t>
            </a:r>
          </a:p>
          <a:p>
            <a:pPr marL="285750" indent="-285750" algn="l">
              <a:spcBef>
                <a:spcPts val="600"/>
              </a:spcBef>
              <a:buFont typeface="Arial" panose="020B0604020202020204" pitchFamily="34" charset="0"/>
              <a:buChar char="•"/>
            </a:pPr>
            <a:r>
              <a:rPr lang="en-US" sz="1400" dirty="0">
                <a:solidFill>
                  <a:schemeClr val="tx1"/>
                </a:solidFill>
                <a:ea typeface="Calibri" panose="020F0502020204030204" pitchFamily="34" charset="0"/>
                <a:cs typeface="Calibri" panose="020F0502020204030204" pitchFamily="34" charset="0"/>
              </a:rPr>
              <a:t>John C. Bennett, Esq.</a:t>
            </a:r>
          </a:p>
          <a:p>
            <a:endParaRPr lang="en-US" dirty="0"/>
          </a:p>
        </p:txBody>
      </p:sp>
      <p:sp>
        <p:nvSpPr>
          <p:cNvPr id="7" name="Text Placeholder 6">
            <a:extLst>
              <a:ext uri="{FF2B5EF4-FFF2-40B4-BE49-F238E27FC236}">
                <a16:creationId xmlns:a16="http://schemas.microsoft.com/office/drawing/2014/main" id="{D2AC9645-A32B-86D2-EF3C-AAC8D2176869}"/>
              </a:ext>
            </a:extLst>
          </p:cNvPr>
          <p:cNvSpPr txBox="1">
            <a:spLocks/>
          </p:cNvSpPr>
          <p:nvPr/>
        </p:nvSpPr>
        <p:spPr>
          <a:xfrm>
            <a:off x="4040905" y="61638"/>
            <a:ext cx="4110189" cy="308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rgbClr val="2D4E6B"/>
                </a:solidFill>
                <a:latin typeface="Avenir Next LT Pro" panose="020B0504020202020204" pitchFamily="34" charset="0"/>
                <a:ea typeface="Calibri" panose="020F0502020204030204" pitchFamily="34" charset="0"/>
                <a:cs typeface="Calibri" panose="020F0502020204030204" pitchFamily="34" charset="0"/>
              </a:rPr>
              <a:t>COMPREHENSIVE </a:t>
            </a:r>
          </a:p>
          <a:p>
            <a:pPr marL="0" indent="0" algn="ctr">
              <a:buNone/>
            </a:pPr>
            <a:r>
              <a:rPr lang="en-US" sz="3200" dirty="0">
                <a:solidFill>
                  <a:srgbClr val="2D4E6B"/>
                </a:solidFill>
                <a:latin typeface="Avenir Next LT Pro" panose="020B0504020202020204" pitchFamily="34" charset="0"/>
                <a:ea typeface="Calibri" panose="020F0502020204030204" pitchFamily="34" charset="0"/>
                <a:cs typeface="Calibri" panose="020F0502020204030204" pitchFamily="34" charset="0"/>
              </a:rPr>
              <a:t>PLAN </a:t>
            </a:r>
          </a:p>
          <a:p>
            <a:pPr marL="0" indent="0" algn="ctr">
              <a:buNone/>
            </a:pPr>
            <a:r>
              <a:rPr lang="en-US" sz="3200" dirty="0">
                <a:solidFill>
                  <a:srgbClr val="2D4E6B"/>
                </a:solidFill>
                <a:latin typeface="Avenir Next LT Pro" panose="020B0504020202020204" pitchFamily="34" charset="0"/>
                <a:ea typeface="Calibri" panose="020F0502020204030204" pitchFamily="34" charset="0"/>
                <a:cs typeface="Calibri" panose="020F0502020204030204" pitchFamily="34" charset="0"/>
              </a:rPr>
              <a:t>TEAM </a:t>
            </a:r>
          </a:p>
        </p:txBody>
      </p:sp>
      <p:sp>
        <p:nvSpPr>
          <p:cNvPr id="8" name="Text Placeholder 3">
            <a:extLst>
              <a:ext uri="{FF2B5EF4-FFF2-40B4-BE49-F238E27FC236}">
                <a16:creationId xmlns:a16="http://schemas.microsoft.com/office/drawing/2014/main" id="{3A8A0615-FF11-EE25-8474-CFAE6321A7B9}"/>
              </a:ext>
            </a:extLst>
          </p:cNvPr>
          <p:cNvSpPr txBox="1">
            <a:spLocks/>
          </p:cNvSpPr>
          <p:nvPr/>
        </p:nvSpPr>
        <p:spPr>
          <a:xfrm>
            <a:off x="8514098" y="4174167"/>
            <a:ext cx="3087352" cy="21607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r>
              <a:rPr lang="en-US" sz="1400" dirty="0">
                <a:ea typeface="Calibri" panose="020F0502020204030204" pitchFamily="34" charset="0"/>
                <a:cs typeface="Calibri" panose="020F0502020204030204" pitchFamily="34" charset="0"/>
              </a:rPr>
              <a:t>Donna Koch, Mayor </a:t>
            </a:r>
          </a:p>
          <a:p>
            <a:pPr marL="171450" indent="-171450"/>
            <a:r>
              <a:rPr lang="en-US" sz="1400" dirty="0">
                <a:ea typeface="Calibri" panose="020F0502020204030204" pitchFamily="34" charset="0"/>
                <a:cs typeface="Calibri" panose="020F0502020204030204" pitchFamily="34" charset="0"/>
              </a:rPr>
              <a:t>Meghan Dolan, Deputy Mayor </a:t>
            </a:r>
          </a:p>
          <a:p>
            <a:pPr marL="171450" indent="-171450"/>
            <a:r>
              <a:rPr lang="en-US" sz="1400" dirty="0">
                <a:ea typeface="Calibri" panose="020F0502020204030204" pitchFamily="34" charset="0"/>
                <a:cs typeface="Calibri" panose="020F0502020204030204" pitchFamily="34" charset="0"/>
              </a:rPr>
              <a:t>Richard </a:t>
            </a:r>
            <a:r>
              <a:rPr lang="en-US" sz="1400" dirty="0" err="1">
                <a:ea typeface="Calibri" panose="020F0502020204030204" pitchFamily="34" charset="0"/>
                <a:cs typeface="Calibri" panose="020F0502020204030204" pitchFamily="34" charset="0"/>
              </a:rPr>
              <a:t>Boziwick</a:t>
            </a:r>
            <a:r>
              <a:rPr lang="en-US" sz="1400" dirty="0">
                <a:ea typeface="Calibri" panose="020F0502020204030204" pitchFamily="34" charset="0"/>
                <a:cs typeface="Calibri" panose="020F0502020204030204" pitchFamily="34" charset="0"/>
              </a:rPr>
              <a:t>, Trustee</a:t>
            </a:r>
          </a:p>
          <a:p>
            <a:pPr marL="171450" indent="-171450"/>
            <a:r>
              <a:rPr lang="en-US" sz="1400">
                <a:ea typeface="Calibri" panose="020F0502020204030204" pitchFamily="34" charset="0"/>
                <a:cs typeface="Calibri" panose="020F0502020204030204" pitchFamily="34" charset="0"/>
              </a:rPr>
              <a:t>Joseph </a:t>
            </a:r>
            <a:r>
              <a:rPr lang="en-US" sz="1400" dirty="0">
                <a:ea typeface="Calibri" panose="020F0502020204030204" pitchFamily="34" charset="0"/>
                <a:cs typeface="Calibri" panose="020F0502020204030204" pitchFamily="34" charset="0"/>
              </a:rPr>
              <a:t>Sabia, Trustee</a:t>
            </a:r>
          </a:p>
          <a:p>
            <a:pPr marL="171450" indent="-171450"/>
            <a:r>
              <a:rPr lang="en-US" sz="1400" dirty="0">
                <a:ea typeface="Calibri" panose="020F0502020204030204" pitchFamily="34" charset="0"/>
                <a:cs typeface="Calibri" panose="020F0502020204030204" pitchFamily="34" charset="0"/>
              </a:rPr>
              <a:t>Dave Weber Jr, Trustee</a:t>
            </a:r>
          </a:p>
          <a:p>
            <a:pPr marL="0" indent="0">
              <a:buNone/>
            </a:pPr>
            <a:endParaRPr lang="en-US" dirty="0"/>
          </a:p>
          <a:p>
            <a:endParaRPr lang="en-US" dirty="0"/>
          </a:p>
          <a:p>
            <a:endParaRPr lang="en-US" dirty="0"/>
          </a:p>
        </p:txBody>
      </p:sp>
      <p:pic>
        <p:nvPicPr>
          <p:cNvPr id="9" name="Picture Placeholder 19">
            <a:extLst>
              <a:ext uri="{FF2B5EF4-FFF2-40B4-BE49-F238E27FC236}">
                <a16:creationId xmlns:a16="http://schemas.microsoft.com/office/drawing/2014/main" id="{F519534A-0DA5-7334-A2DA-7211171F7973}"/>
              </a:ext>
            </a:extLst>
          </p:cNvPr>
          <p:cNvPicPr>
            <a:picLocks noChangeAspect="1"/>
          </p:cNvPicPr>
          <p:nvPr/>
        </p:nvPicPr>
        <p:blipFill>
          <a:blip r:embed="rId3">
            <a:extLst>
              <a:ext uri="{28A0092B-C50C-407E-A947-70E740481C1C}">
                <a14:useLocalDpi xmlns:a14="http://schemas.microsoft.com/office/drawing/2010/main" val="0"/>
              </a:ext>
            </a:extLst>
          </a:blip>
          <a:srcRect l="5521" r="5521"/>
          <a:stretch>
            <a:fillRect/>
          </a:stretch>
        </p:blipFill>
        <p:spPr>
          <a:xfrm>
            <a:off x="1" y="1"/>
            <a:ext cx="4067848" cy="3429000"/>
          </a:xfrm>
          <a:prstGeom prst="rect">
            <a:avLst/>
          </a:prstGeom>
        </p:spPr>
      </p:pic>
      <p:pic>
        <p:nvPicPr>
          <p:cNvPr id="10" name="Picture Placeholder 21">
            <a:extLst>
              <a:ext uri="{FF2B5EF4-FFF2-40B4-BE49-F238E27FC236}">
                <a16:creationId xmlns:a16="http://schemas.microsoft.com/office/drawing/2014/main" id="{3B9AABE3-4C2C-1748-0DBC-8DA94DBE38B5}"/>
              </a:ext>
            </a:extLst>
          </p:cNvPr>
          <p:cNvPicPr>
            <a:picLocks noChangeAspect="1"/>
          </p:cNvPicPr>
          <p:nvPr/>
        </p:nvPicPr>
        <p:blipFill>
          <a:blip r:embed="rId4">
            <a:extLst>
              <a:ext uri="{28A0092B-C50C-407E-A947-70E740481C1C}">
                <a14:useLocalDpi xmlns:a14="http://schemas.microsoft.com/office/drawing/2010/main" val="0"/>
              </a:ext>
            </a:extLst>
          </a:blip>
          <a:srcRect l="5712" r="5712"/>
          <a:stretch>
            <a:fillRect/>
          </a:stretch>
        </p:blipFill>
        <p:spPr>
          <a:xfrm>
            <a:off x="8140315" y="0"/>
            <a:ext cx="4049824" cy="3428999"/>
          </a:xfrm>
          <a:prstGeom prst="rect">
            <a:avLst/>
          </a:prstGeom>
        </p:spPr>
      </p:pic>
      <p:sp>
        <p:nvSpPr>
          <p:cNvPr id="11" name="Text Placeholder 11">
            <a:extLst>
              <a:ext uri="{FF2B5EF4-FFF2-40B4-BE49-F238E27FC236}">
                <a16:creationId xmlns:a16="http://schemas.microsoft.com/office/drawing/2014/main" id="{DC09F60C-20E6-6196-5B8E-9B9D7AD67045}"/>
              </a:ext>
            </a:extLst>
          </p:cNvPr>
          <p:cNvSpPr txBox="1">
            <a:spLocks/>
          </p:cNvSpPr>
          <p:nvPr/>
        </p:nvSpPr>
        <p:spPr>
          <a:xfrm>
            <a:off x="8151093" y="3448218"/>
            <a:ext cx="4039045" cy="308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rgbClr val="2D4E6B"/>
                </a:solidFill>
                <a:latin typeface="Avenir Next LT Pro" panose="020B0504020202020204" pitchFamily="34" charset="0"/>
                <a:ea typeface="+mj-ea"/>
                <a:cs typeface="+mj-cs"/>
              </a:rPr>
              <a:t>Board of Trustees</a:t>
            </a:r>
            <a:r>
              <a:rPr lang="en-US" dirty="0"/>
              <a:t> </a:t>
            </a:r>
          </a:p>
        </p:txBody>
      </p:sp>
      <p:pic>
        <p:nvPicPr>
          <p:cNvPr id="12" name="Picture Placeholder 23">
            <a:extLst>
              <a:ext uri="{FF2B5EF4-FFF2-40B4-BE49-F238E27FC236}">
                <a16:creationId xmlns:a16="http://schemas.microsoft.com/office/drawing/2014/main" id="{155259C1-A01E-D30D-8053-41AF8F2712AE}"/>
              </a:ext>
            </a:extLst>
          </p:cNvPr>
          <p:cNvPicPr>
            <a:picLocks noChangeAspect="1"/>
          </p:cNvPicPr>
          <p:nvPr/>
        </p:nvPicPr>
        <p:blipFill>
          <a:blip r:embed="rId5">
            <a:extLst>
              <a:ext uri="{28A0092B-C50C-407E-A947-70E740481C1C}">
                <a14:useLocalDpi xmlns:a14="http://schemas.microsoft.com/office/drawing/2010/main" val="0"/>
              </a:ext>
            </a:extLst>
          </a:blip>
          <a:srcRect l="5642" t="6058" r="5642"/>
          <a:stretch>
            <a:fillRect/>
          </a:stretch>
        </p:blipFill>
        <p:spPr>
          <a:xfrm>
            <a:off x="4067296" y="1714500"/>
            <a:ext cx="4073017" cy="3238045"/>
          </a:xfrm>
          <a:prstGeom prst="rect">
            <a:avLst/>
          </a:prstGeom>
        </p:spPr>
      </p:pic>
      <p:sp>
        <p:nvSpPr>
          <p:cNvPr id="14" name="TextBox 13">
            <a:extLst>
              <a:ext uri="{FF2B5EF4-FFF2-40B4-BE49-F238E27FC236}">
                <a16:creationId xmlns:a16="http://schemas.microsoft.com/office/drawing/2014/main" id="{4F898520-015B-622E-5207-59D16624F091}"/>
              </a:ext>
            </a:extLst>
          </p:cNvPr>
          <p:cNvSpPr txBox="1"/>
          <p:nvPr/>
        </p:nvSpPr>
        <p:spPr>
          <a:xfrm>
            <a:off x="3157018" y="5004898"/>
            <a:ext cx="6129336" cy="2110899"/>
          </a:xfrm>
          <a:prstGeom prst="rect">
            <a:avLst/>
          </a:prstGeom>
          <a:noFill/>
        </p:spPr>
        <p:txBody>
          <a:bodyPr wrap="square">
            <a:spAutoFit/>
          </a:bodyPr>
          <a:lstStyle/>
          <a:p>
            <a:pPr marL="0" marR="0" indent="0" algn="ctr">
              <a:lnSpc>
                <a:spcPct val="119000"/>
              </a:lnSpc>
              <a:spcAft>
                <a:spcPts val="600"/>
              </a:spcAft>
              <a:buNone/>
            </a:pPr>
            <a:r>
              <a:rPr lang="en-US" sz="2000" dirty="0">
                <a:solidFill>
                  <a:srgbClr val="2D4E6B"/>
                </a:solidFill>
                <a:latin typeface="Avenir Next LT Pro" panose="020B0504020202020204" pitchFamily="34" charset="0"/>
                <a:ea typeface="Calibri" panose="020F0502020204030204" pitchFamily="34" charset="0"/>
                <a:cs typeface="Calibri" panose="020F0502020204030204" pitchFamily="34" charset="0"/>
              </a:rPr>
              <a:t>Consultant Team </a:t>
            </a:r>
          </a:p>
          <a:p>
            <a:pPr marR="0" algn="ctr">
              <a:lnSpc>
                <a:spcPct val="119000"/>
              </a:lnSpc>
              <a:spcAft>
                <a:spcPts val="600"/>
              </a:spcAft>
            </a:pPr>
            <a:r>
              <a:rPr lang="en-US" sz="1400" dirty="0">
                <a:solidFill>
                  <a:schemeClr val="bg1"/>
                </a:solidFill>
                <a:ea typeface="Calibri" panose="020F0502020204030204" pitchFamily="34" charset="0"/>
                <a:cs typeface="Calibri" panose="020F0502020204030204" pitchFamily="34" charset="0"/>
              </a:rPr>
              <a:t>Nelson Pope and Voorhis, LLC</a:t>
            </a:r>
          </a:p>
          <a:p>
            <a:pPr marL="0" marR="0" indent="0" algn="ctr">
              <a:lnSpc>
                <a:spcPct val="119000"/>
              </a:lnSpc>
              <a:spcAft>
                <a:spcPts val="600"/>
              </a:spcAft>
              <a:buNone/>
            </a:pPr>
            <a:r>
              <a:rPr lang="en-US" sz="1600" dirty="0">
                <a:solidFill>
                  <a:srgbClr val="2D4E6B"/>
                </a:solidFill>
                <a:latin typeface="Avenir Next LT Pro" panose="020B0504020202020204" pitchFamily="34" charset="0"/>
                <a:ea typeface="Calibri" panose="020F0502020204030204" pitchFamily="34" charset="0"/>
                <a:cs typeface="Calibri" panose="020F0502020204030204" pitchFamily="34" charset="0"/>
              </a:rPr>
              <a:t>Sub-Consultants</a:t>
            </a:r>
          </a:p>
          <a:p>
            <a:pPr marR="0" algn="ctr">
              <a:lnSpc>
                <a:spcPct val="119000"/>
              </a:lnSpc>
              <a:spcAft>
                <a:spcPts val="600"/>
              </a:spcAft>
            </a:pPr>
            <a:r>
              <a:rPr lang="en-US" sz="1400" dirty="0">
                <a:solidFill>
                  <a:schemeClr val="bg1"/>
                </a:solidFill>
                <a:ea typeface="Calibri" panose="020F0502020204030204" pitchFamily="34" charset="0"/>
                <a:cs typeface="Calibri" panose="020F0502020204030204" pitchFamily="34" charset="0"/>
              </a:rPr>
              <a:t>KAG Engineering, PLLC</a:t>
            </a:r>
          </a:p>
          <a:p>
            <a:pPr marR="0" algn="ctr">
              <a:lnSpc>
                <a:spcPct val="119000"/>
              </a:lnSpc>
              <a:spcAft>
                <a:spcPts val="600"/>
              </a:spcAft>
            </a:pPr>
            <a:r>
              <a:rPr lang="en-US" sz="1400" dirty="0">
                <a:solidFill>
                  <a:schemeClr val="bg1"/>
                </a:solidFill>
                <a:ea typeface="Calibri" panose="020F0502020204030204" pitchFamily="34" charset="0"/>
                <a:cs typeface="Calibri" panose="020F0502020204030204" pitchFamily="34" charset="0"/>
              </a:rPr>
              <a:t>Traffic Data Bank </a:t>
            </a:r>
          </a:p>
          <a:p>
            <a:pPr marL="0" marR="0" indent="0" algn="l">
              <a:lnSpc>
                <a:spcPct val="119000"/>
              </a:lnSpc>
              <a:spcAft>
                <a:spcPts val="600"/>
              </a:spcAft>
              <a:buNone/>
            </a:pPr>
            <a:r>
              <a:rPr lang="en-US" sz="1200" kern="1400" dirty="0">
                <a:ln>
                  <a:noFill/>
                </a:ln>
                <a:solidFill>
                  <a:srgbClr val="000000"/>
                </a:solidFill>
                <a:effectLst/>
                <a:latin typeface="Calibri" panose="020F0502020204030204" pitchFamily="34" charset="0"/>
              </a:rPr>
              <a:t> </a:t>
            </a:r>
          </a:p>
        </p:txBody>
      </p:sp>
      <p:cxnSp>
        <p:nvCxnSpPr>
          <p:cNvPr id="16" name="Straight Connector 15">
            <a:extLst>
              <a:ext uri="{FF2B5EF4-FFF2-40B4-BE49-F238E27FC236}">
                <a16:creationId xmlns:a16="http://schemas.microsoft.com/office/drawing/2014/main" id="{77386C8A-4B64-F13E-8C06-5213DBC68C9C}"/>
              </a:ext>
            </a:extLst>
          </p:cNvPr>
          <p:cNvCxnSpPr>
            <a:cxnSpLocks/>
            <a:stCxn id="9" idx="3"/>
            <a:endCxn id="10" idx="1"/>
          </p:cNvCxnSpPr>
          <p:nvPr/>
        </p:nvCxnSpPr>
        <p:spPr>
          <a:xfrm flipV="1">
            <a:off x="4067849" y="1714500"/>
            <a:ext cx="4072466"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8812E6A-40BD-67C6-039C-94A0E1D00DF9}"/>
              </a:ext>
            </a:extLst>
          </p:cNvPr>
          <p:cNvCxnSpPr>
            <a:cxnSpLocks/>
          </p:cNvCxnSpPr>
          <p:nvPr/>
        </p:nvCxnSpPr>
        <p:spPr>
          <a:xfrm>
            <a:off x="4065356" y="4959319"/>
            <a:ext cx="4073017"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556E537E-893F-9969-F300-8BE09D502345}"/>
              </a:ext>
            </a:extLst>
          </p:cNvPr>
          <p:cNvSpPr/>
          <p:nvPr/>
        </p:nvSpPr>
        <p:spPr>
          <a:xfrm>
            <a:off x="8151095" y="5962495"/>
            <a:ext cx="4047200" cy="536586"/>
          </a:xfrm>
          <a:prstGeom prst="rect">
            <a:avLst/>
          </a:prstGeom>
          <a:solidFill>
            <a:srgbClr val="C6E0F2">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FA4D927-34DC-082D-9688-948A6809BD5A}"/>
              </a:ext>
            </a:extLst>
          </p:cNvPr>
          <p:cNvSpPr txBox="1"/>
          <p:nvPr/>
        </p:nvSpPr>
        <p:spPr>
          <a:xfrm>
            <a:off x="9115302" y="5865702"/>
            <a:ext cx="6129336" cy="633379"/>
          </a:xfrm>
          <a:prstGeom prst="rect">
            <a:avLst/>
          </a:prstGeom>
          <a:noFill/>
        </p:spPr>
        <p:txBody>
          <a:bodyPr wrap="square">
            <a:spAutoFit/>
          </a:bodyPr>
          <a:lstStyle/>
          <a:p>
            <a:pPr marL="0" marR="0" indent="0" algn="l">
              <a:lnSpc>
                <a:spcPct val="119000"/>
              </a:lnSpc>
              <a:spcAft>
                <a:spcPts val="600"/>
              </a:spcAft>
              <a:buNone/>
            </a:pPr>
            <a:r>
              <a:rPr lang="en-US" sz="3200" dirty="0">
                <a:solidFill>
                  <a:srgbClr val="2D4E6B"/>
                </a:solidFill>
                <a:latin typeface="Avenir Next LT Pro" panose="020B0504020202020204" pitchFamily="34" charset="0"/>
                <a:ea typeface="Calibri" panose="020F0502020204030204" pitchFamily="34" charset="0"/>
                <a:cs typeface="Calibri" panose="020F0502020204030204" pitchFamily="34" charset="0"/>
              </a:rPr>
              <a:t>The Public! </a:t>
            </a:r>
          </a:p>
        </p:txBody>
      </p:sp>
      <p:cxnSp>
        <p:nvCxnSpPr>
          <p:cNvPr id="38" name="Straight Connector 37">
            <a:extLst>
              <a:ext uri="{FF2B5EF4-FFF2-40B4-BE49-F238E27FC236}">
                <a16:creationId xmlns:a16="http://schemas.microsoft.com/office/drawing/2014/main" id="{82975863-8025-B9CE-CD47-9867A3D1A7AE}"/>
              </a:ext>
            </a:extLst>
          </p:cNvPr>
          <p:cNvCxnSpPr>
            <a:cxnSpLocks/>
          </p:cNvCxnSpPr>
          <p:nvPr/>
        </p:nvCxnSpPr>
        <p:spPr>
          <a:xfrm flipV="1">
            <a:off x="-7110" y="3882956"/>
            <a:ext cx="4072466"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2F8AAFB5-7CF8-57B5-2B46-864F24A52943}"/>
              </a:ext>
            </a:extLst>
          </p:cNvPr>
          <p:cNvCxnSpPr>
            <a:cxnSpLocks/>
          </p:cNvCxnSpPr>
          <p:nvPr/>
        </p:nvCxnSpPr>
        <p:spPr>
          <a:xfrm flipV="1">
            <a:off x="8138386" y="3882955"/>
            <a:ext cx="4072466" cy="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1855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A148937-1E14-B17A-0CD6-487121EBAF63}"/>
              </a:ext>
            </a:extLst>
          </p:cNvPr>
          <p:cNvPicPr>
            <a:picLocks noChangeAspect="1"/>
          </p:cNvPicPr>
          <p:nvPr/>
        </p:nvPicPr>
        <p:blipFill>
          <a:blip r:embed="rId2">
            <a:extLst>
              <a:ext uri="{28A0092B-C50C-407E-A947-70E740481C1C}">
                <a14:useLocalDpi xmlns:a14="http://schemas.microsoft.com/office/drawing/2010/main" val="0"/>
              </a:ext>
            </a:extLst>
          </a:blip>
          <a:srcRect b="16126"/>
          <a:stretch>
            <a:fillRect/>
          </a:stretch>
        </p:blipFill>
        <p:spPr>
          <a:xfrm>
            <a:off x="0" y="1"/>
            <a:ext cx="12258675" cy="6858000"/>
          </a:xfrm>
          <a:prstGeom prst="rect">
            <a:avLst/>
          </a:prstGeom>
        </p:spPr>
      </p:pic>
      <p:sp>
        <p:nvSpPr>
          <p:cNvPr id="5" name="Text Placeholder 6">
            <a:extLst>
              <a:ext uri="{FF2B5EF4-FFF2-40B4-BE49-F238E27FC236}">
                <a16:creationId xmlns:a16="http://schemas.microsoft.com/office/drawing/2014/main" id="{CBBA35ED-5A2B-E42D-5ADB-B77CF257E27A}"/>
              </a:ext>
            </a:extLst>
          </p:cNvPr>
          <p:cNvSpPr txBox="1">
            <a:spLocks/>
          </p:cNvSpPr>
          <p:nvPr/>
        </p:nvSpPr>
        <p:spPr>
          <a:xfrm>
            <a:off x="-170079" y="411453"/>
            <a:ext cx="4110189" cy="308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rgbClr val="2D4E6B"/>
                </a:solidFill>
                <a:latin typeface="Avenir Next LT Pro" panose="020B0504020202020204" pitchFamily="34" charset="0"/>
                <a:ea typeface="Calibri" panose="020F0502020204030204" pitchFamily="34" charset="0"/>
                <a:cs typeface="Calibri" panose="020F0502020204030204" pitchFamily="34" charset="0"/>
              </a:rPr>
              <a:t>COMMENT PROCESS</a:t>
            </a:r>
          </a:p>
        </p:txBody>
      </p:sp>
      <p:cxnSp>
        <p:nvCxnSpPr>
          <p:cNvPr id="6" name="Straight Connector 5">
            <a:extLst>
              <a:ext uri="{FF2B5EF4-FFF2-40B4-BE49-F238E27FC236}">
                <a16:creationId xmlns:a16="http://schemas.microsoft.com/office/drawing/2014/main" id="{877C1E85-5F75-03E7-6C5E-19EBCE8E97CB}"/>
              </a:ext>
            </a:extLst>
          </p:cNvPr>
          <p:cNvCxnSpPr>
            <a:cxnSpLocks/>
          </p:cNvCxnSpPr>
          <p:nvPr/>
        </p:nvCxnSpPr>
        <p:spPr>
          <a:xfrm>
            <a:off x="708376" y="993840"/>
            <a:ext cx="2549176"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D60A8EDF-AE9E-C2E5-8686-7302C652D6C0}"/>
              </a:ext>
            </a:extLst>
          </p:cNvPr>
          <p:cNvSpPr/>
          <p:nvPr/>
        </p:nvSpPr>
        <p:spPr>
          <a:xfrm>
            <a:off x="4036219" y="189998"/>
            <a:ext cx="6136481" cy="6282237"/>
          </a:xfrm>
          <a:prstGeom prst="ellipse">
            <a:avLst/>
          </a:prstGeom>
          <a:solidFill>
            <a:srgbClr val="2D4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0E293BAB-FFB0-6786-3399-E610D31DAE9F}"/>
              </a:ext>
            </a:extLst>
          </p:cNvPr>
          <p:cNvSpPr txBox="1">
            <a:spLocks/>
          </p:cNvSpPr>
          <p:nvPr/>
        </p:nvSpPr>
        <p:spPr>
          <a:xfrm>
            <a:off x="4643438" y="1630992"/>
            <a:ext cx="5072687" cy="469837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dirty="0">
                <a:solidFill>
                  <a:srgbClr val="FFFFFF"/>
                </a:solidFill>
              </a:rPr>
              <a:t>The Village of Northport’s DRAFT Comprehensive Plan is now available for review on the Village website. Paper copies are available in Village Hall and at the Library.</a:t>
            </a:r>
          </a:p>
          <a:p>
            <a:pPr marL="0" indent="0" algn="ctr">
              <a:buNone/>
            </a:pPr>
            <a:endParaRPr lang="en-US" sz="4400" dirty="0">
              <a:solidFill>
                <a:srgbClr val="FFFFFF"/>
              </a:solidFill>
            </a:endParaRPr>
          </a:p>
          <a:p>
            <a:pPr marL="0" indent="0" algn="ctr">
              <a:buNone/>
            </a:pPr>
            <a:r>
              <a:rPr lang="en-US" sz="4400" dirty="0">
                <a:solidFill>
                  <a:srgbClr val="FFFFFF"/>
                </a:solidFill>
              </a:rPr>
              <a:t>The public is welcome and encouraged to submit comments on the Draft Comprehensive Plan via email to </a:t>
            </a:r>
            <a:r>
              <a:rPr lang="en-US" sz="3600" b="1" u="sng" dirty="0" err="1">
                <a:solidFill>
                  <a:srgbClr val="F9EAC3"/>
                </a:solidFill>
              </a:rPr>
              <a:t>nptcomprehensiveplan@northportny.gov</a:t>
            </a:r>
            <a:r>
              <a:rPr lang="en-US" sz="3600" b="1" u="sng" dirty="0">
                <a:solidFill>
                  <a:srgbClr val="F9EAC3"/>
                </a:solidFill>
              </a:rPr>
              <a:t> </a:t>
            </a:r>
          </a:p>
          <a:p>
            <a:pPr marL="0" indent="0" algn="ctr">
              <a:buNone/>
            </a:pPr>
            <a:r>
              <a:rPr lang="en-US" sz="4400" dirty="0">
                <a:solidFill>
                  <a:srgbClr val="FFFFFF"/>
                </a:solidFill>
              </a:rPr>
              <a:t>by Friday March 13</a:t>
            </a:r>
            <a:r>
              <a:rPr lang="en-US" sz="4400" baseline="30000" dirty="0">
                <a:solidFill>
                  <a:srgbClr val="FFFFFF"/>
                </a:solidFill>
              </a:rPr>
              <a:t>th</a:t>
            </a:r>
            <a:r>
              <a:rPr lang="en-US" sz="4400" dirty="0">
                <a:solidFill>
                  <a:srgbClr val="FFFFFF"/>
                </a:solidFill>
              </a:rPr>
              <a:t> .</a:t>
            </a:r>
          </a:p>
          <a:p>
            <a:endParaRPr lang="en-US" dirty="0"/>
          </a:p>
          <a:p>
            <a:endParaRPr lang="en-US" dirty="0"/>
          </a:p>
        </p:txBody>
      </p:sp>
      <p:sp>
        <p:nvSpPr>
          <p:cNvPr id="10" name="Oval 9">
            <a:extLst>
              <a:ext uri="{FF2B5EF4-FFF2-40B4-BE49-F238E27FC236}">
                <a16:creationId xmlns:a16="http://schemas.microsoft.com/office/drawing/2014/main" id="{BA5568D8-082D-599E-B897-818AA5EB0E27}"/>
              </a:ext>
            </a:extLst>
          </p:cNvPr>
          <p:cNvSpPr/>
          <p:nvPr/>
        </p:nvSpPr>
        <p:spPr>
          <a:xfrm>
            <a:off x="8793330" y="4704845"/>
            <a:ext cx="2093118" cy="2043111"/>
          </a:xfrm>
          <a:prstGeom prst="ellipse">
            <a:avLst/>
          </a:prstGeom>
          <a:solidFill>
            <a:srgbClr val="F9EA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2D4E6B"/>
                </a:solidFill>
              </a:rPr>
              <a:t>Public Comment Period is Open!</a:t>
            </a:r>
          </a:p>
        </p:txBody>
      </p:sp>
    </p:spTree>
    <p:extLst>
      <p:ext uri="{BB962C8B-B14F-4D97-AF65-F5344CB8AC3E}">
        <p14:creationId xmlns:p14="http://schemas.microsoft.com/office/powerpoint/2010/main" val="2834061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D4E6B"/>
        </a:solidFill>
        <a:effectLst/>
      </p:bgPr>
    </p:bg>
    <p:spTree>
      <p:nvGrpSpPr>
        <p:cNvPr id="1" name="">
          <a:extLst>
            <a:ext uri="{FF2B5EF4-FFF2-40B4-BE49-F238E27FC236}">
              <a16:creationId xmlns:a16="http://schemas.microsoft.com/office/drawing/2014/main" id="{ECF6B480-1D1E-D400-3859-60E97806F97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A4B37BA-38DB-F069-2FFA-C78AB7EE1181}"/>
              </a:ext>
            </a:extLst>
          </p:cNvPr>
          <p:cNvSpPr txBox="1">
            <a:spLocks/>
          </p:cNvSpPr>
          <p:nvPr/>
        </p:nvSpPr>
        <p:spPr>
          <a:xfrm>
            <a:off x="453626" y="673302"/>
            <a:ext cx="2454357"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Avenir Next LT Pro" panose="020B0504020202020204" pitchFamily="34" charset="0"/>
              </a:rPr>
              <a:t>TABLE OF CONTENTS</a:t>
            </a:r>
          </a:p>
        </p:txBody>
      </p:sp>
      <p:cxnSp>
        <p:nvCxnSpPr>
          <p:cNvPr id="7" name="Straight Connector 6">
            <a:extLst>
              <a:ext uri="{FF2B5EF4-FFF2-40B4-BE49-F238E27FC236}">
                <a16:creationId xmlns:a16="http://schemas.microsoft.com/office/drawing/2014/main" id="{BF375CD7-DD52-5374-66D4-A5CFFD80AB76}"/>
              </a:ext>
            </a:extLst>
          </p:cNvPr>
          <p:cNvCxnSpPr>
            <a:cxnSpLocks/>
          </p:cNvCxnSpPr>
          <p:nvPr/>
        </p:nvCxnSpPr>
        <p:spPr>
          <a:xfrm>
            <a:off x="453626" y="1935363"/>
            <a:ext cx="2395656" cy="0"/>
          </a:xfrm>
          <a:prstGeom prst="line">
            <a:avLst/>
          </a:prstGeom>
          <a:ln>
            <a:solidFill>
              <a:srgbClr val="C6E0F2"/>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DC421930-E6A3-2102-B36F-5DBC4AD326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16941" y="0"/>
            <a:ext cx="8875058" cy="6858000"/>
          </a:xfrm>
          <a:prstGeom prst="rect">
            <a:avLst/>
          </a:prstGeom>
        </p:spPr>
      </p:pic>
      <p:cxnSp>
        <p:nvCxnSpPr>
          <p:cNvPr id="12" name="Straight Connector 11">
            <a:extLst>
              <a:ext uri="{FF2B5EF4-FFF2-40B4-BE49-F238E27FC236}">
                <a16:creationId xmlns:a16="http://schemas.microsoft.com/office/drawing/2014/main" id="{C3A9128D-E277-0910-7694-95BD96E49337}"/>
              </a:ext>
            </a:extLst>
          </p:cNvPr>
          <p:cNvCxnSpPr>
            <a:cxnSpLocks/>
          </p:cNvCxnSpPr>
          <p:nvPr/>
        </p:nvCxnSpPr>
        <p:spPr>
          <a:xfrm>
            <a:off x="453626" y="667945"/>
            <a:ext cx="2395656" cy="0"/>
          </a:xfrm>
          <a:prstGeom prst="line">
            <a:avLst/>
          </a:prstGeom>
          <a:ln>
            <a:solidFill>
              <a:srgbClr val="C6E0F2"/>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D06DF35-3CAA-DEFF-0D4F-1AA1CB07D48E}"/>
              </a:ext>
            </a:extLst>
          </p:cNvPr>
          <p:cNvSpPr txBox="1"/>
          <p:nvPr/>
        </p:nvSpPr>
        <p:spPr>
          <a:xfrm>
            <a:off x="97345" y="6014652"/>
            <a:ext cx="3166921" cy="600164"/>
          </a:xfrm>
          <a:prstGeom prst="rect">
            <a:avLst/>
          </a:prstGeom>
          <a:noFill/>
        </p:spPr>
        <p:txBody>
          <a:bodyPr wrap="square" rtlCol="0">
            <a:spAutoFit/>
          </a:bodyPr>
          <a:lstStyle/>
          <a:p>
            <a:r>
              <a:rPr lang="en-US" sz="1100" dirty="0">
                <a:solidFill>
                  <a:srgbClr val="FFFFFF"/>
                </a:solidFill>
              </a:rPr>
              <a:t>*Traffic Data Bank’s parking calculations and </a:t>
            </a:r>
          </a:p>
          <a:p>
            <a:r>
              <a:rPr lang="en-US" sz="1100" dirty="0">
                <a:solidFill>
                  <a:srgbClr val="FFFFFF"/>
                </a:solidFill>
              </a:rPr>
              <a:t>KAG Engineering’s transportation report can be found in Appendix A  </a:t>
            </a:r>
          </a:p>
        </p:txBody>
      </p:sp>
      <p:sp>
        <p:nvSpPr>
          <p:cNvPr id="22" name="Oval 21">
            <a:extLst>
              <a:ext uri="{FF2B5EF4-FFF2-40B4-BE49-F238E27FC236}">
                <a16:creationId xmlns:a16="http://schemas.microsoft.com/office/drawing/2014/main" id="{4870E637-B050-B5FD-3D5F-DC11ADF4F5A4}"/>
              </a:ext>
            </a:extLst>
          </p:cNvPr>
          <p:cNvSpPr/>
          <p:nvPr/>
        </p:nvSpPr>
        <p:spPr>
          <a:xfrm>
            <a:off x="819981" y="2982317"/>
            <a:ext cx="1721645" cy="1513555"/>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latin typeface="Georgia" panose="02040502050405020303" pitchFamily="18" charset="0"/>
              </a:rPr>
              <a:t>How Do We Get There?</a:t>
            </a:r>
          </a:p>
        </p:txBody>
      </p:sp>
    </p:spTree>
    <p:extLst>
      <p:ext uri="{BB962C8B-B14F-4D97-AF65-F5344CB8AC3E}">
        <p14:creationId xmlns:p14="http://schemas.microsoft.com/office/powerpoint/2010/main" val="711027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BC2B382-34A2-2FC1-052B-5AFE29D5DD4A}"/>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b="25000"/>
          <a:stretch>
            <a:fillRect/>
          </a:stretch>
        </p:blipFill>
        <p:spPr>
          <a:xfrm>
            <a:off x="0" y="-1"/>
            <a:ext cx="12192000" cy="6858001"/>
          </a:xfrm>
          <a:prstGeom prst="rect">
            <a:avLst/>
          </a:prstGeom>
        </p:spPr>
      </p:pic>
      <p:sp>
        <p:nvSpPr>
          <p:cNvPr id="6" name="Title 1">
            <a:extLst>
              <a:ext uri="{FF2B5EF4-FFF2-40B4-BE49-F238E27FC236}">
                <a16:creationId xmlns:a16="http://schemas.microsoft.com/office/drawing/2014/main" id="{5C8151FB-326F-E93B-9CBA-72B15CBBC52A}"/>
              </a:ext>
            </a:extLst>
          </p:cNvPr>
          <p:cNvSpPr txBox="1">
            <a:spLocks/>
          </p:cNvSpPr>
          <p:nvPr/>
        </p:nvSpPr>
        <p:spPr>
          <a:xfrm>
            <a:off x="531731" y="32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EXISTING CONDITIONS – </a:t>
            </a:r>
            <a:r>
              <a:rPr lang="en-US" sz="3200" dirty="0">
                <a:solidFill>
                  <a:srgbClr val="2D4E6B"/>
                </a:solidFill>
                <a:latin typeface="Avenir Next LT Pro" panose="020B0504020202020204" pitchFamily="34" charset="0"/>
              </a:rPr>
              <a:t>Community Profile</a:t>
            </a:r>
          </a:p>
        </p:txBody>
      </p:sp>
      <p:cxnSp>
        <p:nvCxnSpPr>
          <p:cNvPr id="7" name="Straight Connector 6">
            <a:extLst>
              <a:ext uri="{FF2B5EF4-FFF2-40B4-BE49-F238E27FC236}">
                <a16:creationId xmlns:a16="http://schemas.microsoft.com/office/drawing/2014/main" id="{B8645097-C838-28D8-BE7F-30192535E367}"/>
              </a:ext>
            </a:extLst>
          </p:cNvPr>
          <p:cNvCxnSpPr>
            <a:cxnSpLocks/>
          </p:cNvCxnSpPr>
          <p:nvPr/>
        </p:nvCxnSpPr>
        <p:spPr>
          <a:xfrm>
            <a:off x="658368" y="993839"/>
            <a:ext cx="7356920"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A2C64D55-B730-E40B-BA38-3443D584CF88}"/>
              </a:ext>
            </a:extLst>
          </p:cNvPr>
          <p:cNvSpPr/>
          <p:nvPr/>
        </p:nvSpPr>
        <p:spPr>
          <a:xfrm>
            <a:off x="1401322" y="1329297"/>
            <a:ext cx="2171700" cy="2064544"/>
          </a:xfrm>
          <a:prstGeom prst="rect">
            <a:avLst/>
          </a:prstGeom>
          <a:solidFill>
            <a:srgbClr val="D4E4D5"/>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Demographics</a:t>
            </a:r>
          </a:p>
        </p:txBody>
      </p:sp>
      <p:sp>
        <p:nvSpPr>
          <p:cNvPr id="13" name="Rectangle 12">
            <a:extLst>
              <a:ext uri="{FF2B5EF4-FFF2-40B4-BE49-F238E27FC236}">
                <a16:creationId xmlns:a16="http://schemas.microsoft.com/office/drawing/2014/main" id="{BCA00FCC-C56E-F0DA-8B1A-42F75728038E}"/>
              </a:ext>
            </a:extLst>
          </p:cNvPr>
          <p:cNvSpPr/>
          <p:nvPr/>
        </p:nvSpPr>
        <p:spPr>
          <a:xfrm>
            <a:off x="3909350" y="1329297"/>
            <a:ext cx="2171700" cy="2064544"/>
          </a:xfrm>
          <a:prstGeom prst="rect">
            <a:avLst/>
          </a:prstGeom>
          <a:solidFill>
            <a:srgbClr val="C6E0F2"/>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Land Use and Zoning</a:t>
            </a:r>
          </a:p>
        </p:txBody>
      </p:sp>
      <p:sp>
        <p:nvSpPr>
          <p:cNvPr id="14" name="Rectangle 13">
            <a:extLst>
              <a:ext uri="{FF2B5EF4-FFF2-40B4-BE49-F238E27FC236}">
                <a16:creationId xmlns:a16="http://schemas.microsoft.com/office/drawing/2014/main" id="{168D7D45-87EC-6E49-F61C-4688D0C175A9}"/>
              </a:ext>
            </a:extLst>
          </p:cNvPr>
          <p:cNvSpPr/>
          <p:nvPr/>
        </p:nvSpPr>
        <p:spPr>
          <a:xfrm>
            <a:off x="6406710" y="1329297"/>
            <a:ext cx="2171700" cy="2064544"/>
          </a:xfrm>
          <a:prstGeom prst="rect">
            <a:avLst/>
          </a:prstGeom>
          <a:solidFill>
            <a:srgbClr val="F9EAC3"/>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Housing</a:t>
            </a:r>
          </a:p>
        </p:txBody>
      </p:sp>
      <p:sp>
        <p:nvSpPr>
          <p:cNvPr id="15" name="Rectangle 14">
            <a:extLst>
              <a:ext uri="{FF2B5EF4-FFF2-40B4-BE49-F238E27FC236}">
                <a16:creationId xmlns:a16="http://schemas.microsoft.com/office/drawing/2014/main" id="{ABAE9B7D-D4A3-FC9B-C838-61D4C323E0ED}"/>
              </a:ext>
            </a:extLst>
          </p:cNvPr>
          <p:cNvSpPr/>
          <p:nvPr/>
        </p:nvSpPr>
        <p:spPr>
          <a:xfrm>
            <a:off x="8909404" y="1329297"/>
            <a:ext cx="2171700" cy="2064544"/>
          </a:xfrm>
          <a:prstGeom prst="rect">
            <a:avLst/>
          </a:prstGeom>
          <a:solidFill>
            <a:srgbClr val="C6E0F2"/>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Environmental Resources</a:t>
            </a:r>
          </a:p>
        </p:txBody>
      </p:sp>
      <p:sp>
        <p:nvSpPr>
          <p:cNvPr id="16" name="Rectangle 15">
            <a:extLst>
              <a:ext uri="{FF2B5EF4-FFF2-40B4-BE49-F238E27FC236}">
                <a16:creationId xmlns:a16="http://schemas.microsoft.com/office/drawing/2014/main" id="{68BA4AC4-F418-7DAF-D674-ABE110B999E6}"/>
              </a:ext>
            </a:extLst>
          </p:cNvPr>
          <p:cNvSpPr/>
          <p:nvPr/>
        </p:nvSpPr>
        <p:spPr>
          <a:xfrm>
            <a:off x="1401322" y="4080273"/>
            <a:ext cx="2171700" cy="2064544"/>
          </a:xfrm>
          <a:prstGeom prst="rect">
            <a:avLst/>
          </a:prstGeom>
          <a:solidFill>
            <a:srgbClr val="C6E0F2"/>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Transportation</a:t>
            </a:r>
          </a:p>
        </p:txBody>
      </p:sp>
      <p:sp>
        <p:nvSpPr>
          <p:cNvPr id="17" name="Rectangle 16">
            <a:extLst>
              <a:ext uri="{FF2B5EF4-FFF2-40B4-BE49-F238E27FC236}">
                <a16:creationId xmlns:a16="http://schemas.microsoft.com/office/drawing/2014/main" id="{53A51831-F045-FC9B-115B-3B344D9D2E0F}"/>
              </a:ext>
            </a:extLst>
          </p:cNvPr>
          <p:cNvSpPr/>
          <p:nvPr/>
        </p:nvSpPr>
        <p:spPr>
          <a:xfrm>
            <a:off x="3924300" y="4080273"/>
            <a:ext cx="2171700" cy="2064544"/>
          </a:xfrm>
          <a:prstGeom prst="rect">
            <a:avLst/>
          </a:prstGeom>
          <a:solidFill>
            <a:srgbClr val="F9EAC3"/>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Parking Utilization Study </a:t>
            </a:r>
          </a:p>
        </p:txBody>
      </p:sp>
      <p:sp>
        <p:nvSpPr>
          <p:cNvPr id="18" name="Rectangle 17">
            <a:extLst>
              <a:ext uri="{FF2B5EF4-FFF2-40B4-BE49-F238E27FC236}">
                <a16:creationId xmlns:a16="http://schemas.microsoft.com/office/drawing/2014/main" id="{2817884B-3AD4-7708-5099-C895876A3617}"/>
              </a:ext>
            </a:extLst>
          </p:cNvPr>
          <p:cNvSpPr/>
          <p:nvPr/>
        </p:nvSpPr>
        <p:spPr>
          <a:xfrm>
            <a:off x="6406710" y="4080273"/>
            <a:ext cx="2171700" cy="2064544"/>
          </a:xfrm>
          <a:prstGeom prst="rect">
            <a:avLst/>
          </a:prstGeom>
          <a:solidFill>
            <a:srgbClr val="C6E0F2"/>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Community Facilities and Services</a:t>
            </a:r>
          </a:p>
        </p:txBody>
      </p:sp>
      <p:sp>
        <p:nvSpPr>
          <p:cNvPr id="19" name="Rectangle 18">
            <a:extLst>
              <a:ext uri="{FF2B5EF4-FFF2-40B4-BE49-F238E27FC236}">
                <a16:creationId xmlns:a16="http://schemas.microsoft.com/office/drawing/2014/main" id="{3D24FD11-388A-1806-564A-71644F0EAE46}"/>
              </a:ext>
            </a:extLst>
          </p:cNvPr>
          <p:cNvSpPr/>
          <p:nvPr/>
        </p:nvSpPr>
        <p:spPr>
          <a:xfrm>
            <a:off x="8909404" y="4080273"/>
            <a:ext cx="2171700" cy="2064544"/>
          </a:xfrm>
          <a:prstGeom prst="rect">
            <a:avLst/>
          </a:prstGeom>
          <a:solidFill>
            <a:srgbClr val="D4E4D5"/>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2D4E6B"/>
                </a:solidFill>
              </a:rPr>
              <a:t>Historic and Scenic Resources </a:t>
            </a:r>
          </a:p>
        </p:txBody>
      </p:sp>
      <p:sp>
        <p:nvSpPr>
          <p:cNvPr id="22" name="Oval 21">
            <a:extLst>
              <a:ext uri="{FF2B5EF4-FFF2-40B4-BE49-F238E27FC236}">
                <a16:creationId xmlns:a16="http://schemas.microsoft.com/office/drawing/2014/main" id="{7AACF719-F0EB-655F-8561-BC9086B3E219}"/>
              </a:ext>
            </a:extLst>
          </p:cNvPr>
          <p:cNvSpPr/>
          <p:nvPr/>
        </p:nvSpPr>
        <p:spPr>
          <a:xfrm>
            <a:off x="9623779" y="113475"/>
            <a:ext cx="2461500" cy="856523"/>
          </a:xfrm>
          <a:prstGeom prst="ellipse">
            <a:avLst/>
          </a:prstGeom>
          <a:solidFill>
            <a:srgbClr val="2D4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Georgia" panose="02040502050405020303" pitchFamily="18" charset="0"/>
              </a:rPr>
              <a:t>Where Are We Now?</a:t>
            </a:r>
          </a:p>
        </p:txBody>
      </p:sp>
    </p:spTree>
    <p:extLst>
      <p:ext uri="{BB962C8B-B14F-4D97-AF65-F5344CB8AC3E}">
        <p14:creationId xmlns:p14="http://schemas.microsoft.com/office/powerpoint/2010/main" val="2413610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6E0F2"/>
        </a:solidFill>
        <a:effectLst/>
      </p:bgPr>
    </p:bg>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8D2E355F-CB17-380A-1674-2AFD42CCF622}"/>
              </a:ext>
            </a:extLst>
          </p:cNvPr>
          <p:cNvSpPr txBox="1">
            <a:spLocks/>
          </p:cNvSpPr>
          <p:nvPr/>
        </p:nvSpPr>
        <p:spPr>
          <a:xfrm>
            <a:off x="4040905" y="698414"/>
            <a:ext cx="4110189" cy="308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rgbClr val="2D4E6B"/>
                </a:solidFill>
                <a:latin typeface="Avenir Next LT Pro" panose="020B0504020202020204" pitchFamily="34" charset="0"/>
                <a:ea typeface="Calibri" panose="020F0502020204030204" pitchFamily="34" charset="0"/>
                <a:cs typeface="Calibri" panose="020F0502020204030204" pitchFamily="34" charset="0"/>
              </a:rPr>
              <a:t>EXISTING </a:t>
            </a:r>
          </a:p>
          <a:p>
            <a:pPr marL="0" indent="0" algn="ctr">
              <a:buNone/>
            </a:pPr>
            <a:r>
              <a:rPr lang="en-US" sz="3200" dirty="0">
                <a:solidFill>
                  <a:srgbClr val="2D4E6B"/>
                </a:solidFill>
                <a:latin typeface="Avenir Next LT Pro" panose="020B0504020202020204" pitchFamily="34" charset="0"/>
                <a:ea typeface="Calibri" panose="020F0502020204030204" pitchFamily="34" charset="0"/>
                <a:cs typeface="Calibri" panose="020F0502020204030204" pitchFamily="34" charset="0"/>
              </a:rPr>
              <a:t>ZONING</a:t>
            </a:r>
          </a:p>
        </p:txBody>
      </p:sp>
      <p:sp>
        <p:nvSpPr>
          <p:cNvPr id="11" name="Text Placeholder 6">
            <a:extLst>
              <a:ext uri="{FF2B5EF4-FFF2-40B4-BE49-F238E27FC236}">
                <a16:creationId xmlns:a16="http://schemas.microsoft.com/office/drawing/2014/main" id="{E3D1FC56-D36C-FCBE-9DFC-726147DE492A}"/>
              </a:ext>
            </a:extLst>
          </p:cNvPr>
          <p:cNvSpPr txBox="1">
            <a:spLocks/>
          </p:cNvSpPr>
          <p:nvPr/>
        </p:nvSpPr>
        <p:spPr>
          <a:xfrm>
            <a:off x="4040904" y="4429126"/>
            <a:ext cx="4110189" cy="308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rgbClr val="2D4E6B"/>
                </a:solidFill>
                <a:latin typeface="Avenir Next LT Pro" panose="020B0504020202020204" pitchFamily="34" charset="0"/>
                <a:ea typeface="Calibri" panose="020F0502020204030204" pitchFamily="34" charset="0"/>
                <a:cs typeface="Calibri" panose="020F0502020204030204" pitchFamily="34" charset="0"/>
              </a:rPr>
              <a:t>EXISTING</a:t>
            </a:r>
          </a:p>
          <a:p>
            <a:pPr marL="0" indent="0" algn="ctr">
              <a:buNone/>
            </a:pPr>
            <a:r>
              <a:rPr lang="en-US" sz="3200" dirty="0">
                <a:solidFill>
                  <a:srgbClr val="2D4E6B"/>
                </a:solidFill>
                <a:latin typeface="Avenir Next LT Pro" panose="020B0504020202020204" pitchFamily="34" charset="0"/>
                <a:ea typeface="Calibri" panose="020F0502020204030204" pitchFamily="34" charset="0"/>
                <a:cs typeface="Calibri" panose="020F0502020204030204" pitchFamily="34" charset="0"/>
              </a:rPr>
              <a:t> LAND USE</a:t>
            </a:r>
          </a:p>
        </p:txBody>
      </p:sp>
      <p:sp>
        <p:nvSpPr>
          <p:cNvPr id="12" name="Arrow: Right 11">
            <a:extLst>
              <a:ext uri="{FF2B5EF4-FFF2-40B4-BE49-F238E27FC236}">
                <a16:creationId xmlns:a16="http://schemas.microsoft.com/office/drawing/2014/main" id="{BBF99753-7FD6-A700-67D7-31D76AEF213A}"/>
              </a:ext>
            </a:extLst>
          </p:cNvPr>
          <p:cNvSpPr/>
          <p:nvPr/>
        </p:nvSpPr>
        <p:spPr>
          <a:xfrm>
            <a:off x="6221271" y="5623803"/>
            <a:ext cx="1193636" cy="535783"/>
          </a:xfrm>
          <a:prstGeom prst="rightArrow">
            <a:avLst/>
          </a:prstGeom>
          <a:solidFill>
            <a:srgbClr val="D4E4D5"/>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7972486C-6317-FDF7-D673-BBF765824DD5}"/>
              </a:ext>
            </a:extLst>
          </p:cNvPr>
          <p:cNvSpPr/>
          <p:nvPr/>
        </p:nvSpPr>
        <p:spPr>
          <a:xfrm>
            <a:off x="5027635" y="1893092"/>
            <a:ext cx="1193636" cy="535783"/>
          </a:xfrm>
          <a:prstGeom prst="leftArrow">
            <a:avLst/>
          </a:prstGeom>
          <a:solidFill>
            <a:srgbClr val="D4E4D5"/>
          </a:solidFill>
          <a:ln>
            <a:solidFill>
              <a:srgbClr val="2D4E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a:extLst>
              <a:ext uri="{FF2B5EF4-FFF2-40B4-BE49-F238E27FC236}">
                <a16:creationId xmlns:a16="http://schemas.microsoft.com/office/drawing/2014/main" id="{5CC81132-D190-214F-2152-F2AA9ABE76C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709" b="2495"/>
          <a:stretch>
            <a:fillRect/>
          </a:stretch>
        </p:blipFill>
        <p:spPr>
          <a:xfrm>
            <a:off x="7504729" y="0"/>
            <a:ext cx="4687271" cy="6867062"/>
          </a:xfrm>
        </p:spPr>
      </p:pic>
      <p:pic>
        <p:nvPicPr>
          <p:cNvPr id="19" name="Picture 18">
            <a:extLst>
              <a:ext uri="{FF2B5EF4-FFF2-40B4-BE49-F238E27FC236}">
                <a16:creationId xmlns:a16="http://schemas.microsoft.com/office/drawing/2014/main" id="{39FE706D-6F2A-E7F1-008C-75533FDE405A}"/>
              </a:ext>
            </a:extLst>
          </p:cNvPr>
          <p:cNvPicPr>
            <a:picLocks noChangeAspect="1"/>
          </p:cNvPicPr>
          <p:nvPr/>
        </p:nvPicPr>
        <p:blipFill>
          <a:blip r:embed="rId4">
            <a:extLst>
              <a:ext uri="{28A0092B-C50C-407E-A947-70E740481C1C}">
                <a14:useLocalDpi xmlns:a14="http://schemas.microsoft.com/office/drawing/2010/main" val="0"/>
              </a:ext>
            </a:extLst>
          </a:blip>
          <a:srcRect t="2916" b="2494"/>
          <a:stretch>
            <a:fillRect/>
          </a:stretch>
        </p:blipFill>
        <p:spPr>
          <a:xfrm>
            <a:off x="0" y="0"/>
            <a:ext cx="4697574" cy="6867062"/>
          </a:xfrm>
          <a:prstGeom prst="rect">
            <a:avLst/>
          </a:prstGeom>
        </p:spPr>
      </p:pic>
    </p:spTree>
    <p:extLst>
      <p:ext uri="{BB962C8B-B14F-4D97-AF65-F5344CB8AC3E}">
        <p14:creationId xmlns:p14="http://schemas.microsoft.com/office/powerpoint/2010/main" val="2890973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5E37D-605D-4311-B5FF-2E542C579A8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96A05F4-7215-5CD5-8B35-29D7A650D896}"/>
              </a:ext>
            </a:extLst>
          </p:cNvPr>
          <p:cNvSpPr txBox="1">
            <a:spLocks/>
          </p:cNvSpPr>
          <p:nvPr/>
        </p:nvSpPr>
        <p:spPr>
          <a:xfrm>
            <a:off x="531731" y="32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2D4E6B"/>
                </a:solidFill>
                <a:latin typeface="Avenir Next LT Pro" panose="020B0504020202020204" pitchFamily="34" charset="0"/>
              </a:rPr>
              <a:t>PARKING STUDY </a:t>
            </a:r>
            <a:endParaRPr lang="en-US" sz="3200" dirty="0">
              <a:solidFill>
                <a:srgbClr val="2D4E6B"/>
              </a:solidFill>
              <a:latin typeface="Avenir Next LT Pro" panose="020B0504020202020204" pitchFamily="34" charset="0"/>
            </a:endParaRPr>
          </a:p>
        </p:txBody>
      </p:sp>
      <p:cxnSp>
        <p:nvCxnSpPr>
          <p:cNvPr id="5" name="Straight Connector 4">
            <a:extLst>
              <a:ext uri="{FF2B5EF4-FFF2-40B4-BE49-F238E27FC236}">
                <a16:creationId xmlns:a16="http://schemas.microsoft.com/office/drawing/2014/main" id="{21EEE2B6-5E7B-F7F7-AAD0-D0EB470E87E6}"/>
              </a:ext>
            </a:extLst>
          </p:cNvPr>
          <p:cNvCxnSpPr>
            <a:cxnSpLocks/>
          </p:cNvCxnSpPr>
          <p:nvPr/>
        </p:nvCxnSpPr>
        <p:spPr>
          <a:xfrm>
            <a:off x="658368" y="993839"/>
            <a:ext cx="7356920" cy="0"/>
          </a:xfrm>
          <a:prstGeom prst="line">
            <a:avLst/>
          </a:prstGeom>
          <a:ln w="28575">
            <a:solidFill>
              <a:srgbClr val="C6E0F2"/>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0DCFE69-5A1E-893D-F80F-195495981518}"/>
              </a:ext>
            </a:extLst>
          </p:cNvPr>
          <p:cNvSpPr txBox="1"/>
          <p:nvPr/>
        </p:nvSpPr>
        <p:spPr>
          <a:xfrm>
            <a:off x="443948" y="1319128"/>
            <a:ext cx="5569145" cy="2000548"/>
          </a:xfrm>
          <a:prstGeom prst="rect">
            <a:avLst/>
          </a:prstGeom>
          <a:noFill/>
        </p:spPr>
        <p:txBody>
          <a:bodyPr wrap="square" rtlCol="0">
            <a:spAutoFit/>
          </a:bodyPr>
          <a:lstStyle/>
          <a:p>
            <a:pPr algn="just"/>
            <a:r>
              <a:rPr lang="en-US" sz="1400" dirty="0"/>
              <a:t>Parking Counts were collected by Traffic Databank (MBE) in all municipal lots and on-street parking within the downtown.</a:t>
            </a:r>
          </a:p>
          <a:p>
            <a:endParaRPr lang="en-US" sz="1400" dirty="0"/>
          </a:p>
          <a:p>
            <a:pPr algn="just"/>
            <a:r>
              <a:rPr lang="en-US" sz="1400" dirty="0">
                <a:solidFill>
                  <a:srgbClr val="171717"/>
                </a:solidFill>
                <a:latin typeface="Calibri" panose="020F0502020204030204" pitchFamily="34" charset="0"/>
              </a:rPr>
              <a:t>Vehicle counts were recorded on 11/14 and 11/16 once per hour between 8:00 am - 8:00 pm.</a:t>
            </a:r>
            <a:endParaRPr lang="en-US" sz="1400" dirty="0"/>
          </a:p>
          <a:p>
            <a:pPr marL="800100" lvl="1"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sp>
        <p:nvSpPr>
          <p:cNvPr id="13" name="TextBox 12">
            <a:extLst>
              <a:ext uri="{FF2B5EF4-FFF2-40B4-BE49-F238E27FC236}">
                <a16:creationId xmlns:a16="http://schemas.microsoft.com/office/drawing/2014/main" id="{EAC48CCD-7DD7-0178-2B12-3FBD9CB07B93}"/>
              </a:ext>
            </a:extLst>
          </p:cNvPr>
          <p:cNvSpPr txBox="1"/>
          <p:nvPr/>
        </p:nvSpPr>
        <p:spPr>
          <a:xfrm>
            <a:off x="7621281" y="4268811"/>
            <a:ext cx="6097190" cy="1231106"/>
          </a:xfrm>
          <a:prstGeom prst="rect">
            <a:avLst/>
          </a:prstGeom>
          <a:noFill/>
        </p:spPr>
        <p:txBody>
          <a:bodyPr wrap="square">
            <a:spAutoFit/>
          </a:bodyPr>
          <a:lstStyle/>
          <a:p>
            <a:r>
              <a:rPr lang="en-US" sz="2000" u="sng" dirty="0">
                <a:solidFill>
                  <a:srgbClr val="2D4E6B"/>
                </a:solidFill>
                <a:latin typeface="Avenir Next LT Pro" panose="020B0504020202020204" pitchFamily="34" charset="0"/>
                <a:ea typeface="+mj-ea"/>
                <a:cs typeface="+mj-cs"/>
              </a:rPr>
              <a:t>Table of Contents </a:t>
            </a:r>
          </a:p>
          <a:p>
            <a:pPr marL="342900" indent="-342900">
              <a:buAutoNum type="arabicPeriod"/>
            </a:pPr>
            <a:r>
              <a:rPr lang="en-US" dirty="0"/>
              <a:t>Public Parking Lots </a:t>
            </a:r>
          </a:p>
          <a:p>
            <a:pPr marL="342900" indent="-342900">
              <a:buAutoNum type="arabicPeriod"/>
            </a:pPr>
            <a:r>
              <a:rPr lang="en-US" dirty="0"/>
              <a:t>On Street Parking </a:t>
            </a:r>
          </a:p>
          <a:p>
            <a:pPr marL="342900" indent="-342900">
              <a:buAutoNum type="arabicPeriod"/>
            </a:pPr>
            <a:r>
              <a:rPr lang="en-US" dirty="0"/>
              <a:t>Parking Accumulation Data </a:t>
            </a:r>
          </a:p>
        </p:txBody>
      </p:sp>
      <p:pic>
        <p:nvPicPr>
          <p:cNvPr id="3" name="Picture 2">
            <a:extLst>
              <a:ext uri="{FF2B5EF4-FFF2-40B4-BE49-F238E27FC236}">
                <a16:creationId xmlns:a16="http://schemas.microsoft.com/office/drawing/2014/main" id="{B848C49B-1CE5-2309-F673-3A479F36C82A}"/>
              </a:ext>
            </a:extLst>
          </p:cNvPr>
          <p:cNvPicPr>
            <a:picLocks noChangeAspect="1"/>
          </p:cNvPicPr>
          <p:nvPr/>
        </p:nvPicPr>
        <p:blipFill>
          <a:blip r:embed="rId3">
            <a:extLst>
              <a:ext uri="{28A0092B-C50C-407E-A947-70E740481C1C}">
                <a14:useLocalDpi xmlns:a14="http://schemas.microsoft.com/office/drawing/2010/main" val="0"/>
              </a:ext>
            </a:extLst>
          </a:blip>
          <a:srcRect l="2648" t="4583" r="2587" b="3958"/>
          <a:stretch>
            <a:fillRect/>
          </a:stretch>
        </p:blipFill>
        <p:spPr>
          <a:xfrm>
            <a:off x="0" y="2933395"/>
            <a:ext cx="6284569" cy="3924605"/>
          </a:xfrm>
          <a:prstGeom prst="rect">
            <a:avLst/>
          </a:prstGeom>
        </p:spPr>
      </p:pic>
      <p:pic>
        <p:nvPicPr>
          <p:cNvPr id="7" name="Picture 6">
            <a:extLst>
              <a:ext uri="{FF2B5EF4-FFF2-40B4-BE49-F238E27FC236}">
                <a16:creationId xmlns:a16="http://schemas.microsoft.com/office/drawing/2014/main" id="{C78E4657-17B3-0DCE-D1CE-746D4EDDFB95}"/>
              </a:ext>
            </a:extLst>
          </p:cNvPr>
          <p:cNvPicPr>
            <a:picLocks noChangeAspect="1"/>
          </p:cNvPicPr>
          <p:nvPr/>
        </p:nvPicPr>
        <p:blipFill>
          <a:blip r:embed="rId4">
            <a:extLst>
              <a:ext uri="{28A0092B-C50C-407E-A947-70E740481C1C}">
                <a14:useLocalDpi xmlns:a14="http://schemas.microsoft.com/office/drawing/2010/main" val="0"/>
              </a:ext>
            </a:extLst>
          </a:blip>
          <a:srcRect l="2739" t="4375" r="2683" b="3854"/>
          <a:stretch>
            <a:fillRect/>
          </a:stretch>
        </p:blipFill>
        <p:spPr>
          <a:xfrm>
            <a:off x="6301122" y="32150"/>
            <a:ext cx="5890877" cy="3698595"/>
          </a:xfrm>
          <a:prstGeom prst="rect">
            <a:avLst/>
          </a:prstGeom>
        </p:spPr>
      </p:pic>
    </p:spTree>
    <p:extLst>
      <p:ext uri="{BB962C8B-B14F-4D97-AF65-F5344CB8AC3E}">
        <p14:creationId xmlns:p14="http://schemas.microsoft.com/office/powerpoint/2010/main" val="30051201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a:themeElements>
    <a:clrScheme name="Custom 8">
      <a:dk1>
        <a:srgbClr val="344E62"/>
      </a:dk1>
      <a:lt1>
        <a:srgbClr val="FFFFFF"/>
      </a:lt1>
      <a:dk2>
        <a:srgbClr val="000000"/>
      </a:dk2>
      <a:lt2>
        <a:srgbClr val="FFFFFF"/>
      </a:lt2>
      <a:accent1>
        <a:srgbClr val="344E62"/>
      </a:accent1>
      <a:accent2>
        <a:srgbClr val="D4D9DD"/>
      </a:accent2>
      <a:accent3>
        <a:srgbClr val="617483"/>
      </a:accent3>
      <a:accent4>
        <a:srgbClr val="FFFFFF"/>
      </a:accent4>
      <a:accent5>
        <a:srgbClr val="FFFFFF"/>
      </a:accent5>
      <a:accent6>
        <a:srgbClr val="FFFFFF"/>
      </a:accent6>
      <a:hlink>
        <a:srgbClr val="344E62"/>
      </a:hlink>
      <a:folHlink>
        <a:srgbClr val="617483"/>
      </a:folHlink>
    </a:clrScheme>
    <a:fontScheme name="Custom 18">
      <a:majorFont>
        <a:latin typeface="Bodoni MT"/>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44704734_Angled tri-fold brochure_win32_SL_V5" id="{47552A66-A41D-486A-91C7-94EF4C38281B}" vid="{A5864864-E950-4647-806C-0E9909694D2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1004</TotalTime>
  <Words>2122</Words>
  <Application>Microsoft Office PowerPoint</Application>
  <PresentationFormat>Widescreen</PresentationFormat>
  <Paragraphs>264</Paragraphs>
  <Slides>27</Slides>
  <Notes>16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27</vt:i4>
      </vt:variant>
    </vt:vector>
  </HeadingPairs>
  <TitlesOfParts>
    <vt:vector size="43" baseType="lpstr">
      <vt:lpstr>Aptos</vt:lpstr>
      <vt:lpstr>Aptos Display</vt:lpstr>
      <vt:lpstr>Arial</vt:lpstr>
      <vt:lpstr>Avenir Next LT Pro</vt:lpstr>
      <vt:lpstr>Avenir Next LT Pro Light</vt:lpstr>
      <vt:lpstr>Book Antiqua</vt:lpstr>
      <vt:lpstr>Calibri</vt:lpstr>
      <vt:lpstr>Calibri-Bold</vt:lpstr>
      <vt:lpstr>CIDFont+F3</vt:lpstr>
      <vt:lpstr>CourierNewPSMT</vt:lpstr>
      <vt:lpstr>Georgia</vt:lpstr>
      <vt:lpstr>Georgia Pro Cond Light</vt:lpstr>
      <vt:lpstr>Gill Sans MT</vt:lpstr>
      <vt:lpstr>Univers</vt:lpstr>
      <vt:lpstr>Office Theme</vt:lpstr>
      <vt:lpstr>Custom</vt:lpstr>
      <vt:lpstr>VILLAGE  OF NORTHPORT</vt:lpstr>
      <vt:lpstr>WHAT IS A COMPREHENSIVE PLAN?</vt:lpstr>
      <vt:lpstr>PowerPoint Presentation</vt:lpstr>
      <vt:lpstr>Comprehensive Plan Committee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Survey</vt:lpstr>
      <vt:lpstr>Open 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VILLAGE  OF NORTHPORT  AERIAL MAP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Eve Marks</dc:creator>
  <cp:lastModifiedBy>Taylor Garner</cp:lastModifiedBy>
  <cp:revision>17</cp:revision>
  <dcterms:created xsi:type="dcterms:W3CDTF">2026-02-03T20:54:56Z</dcterms:created>
  <dcterms:modified xsi:type="dcterms:W3CDTF">2026-02-17T19:27:40Z</dcterms:modified>
</cp:coreProperties>
</file>